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9"/>
  </p:notesMasterIdLst>
  <p:sldIdLst>
    <p:sldId id="256" r:id="rId2"/>
    <p:sldId id="307" r:id="rId3"/>
    <p:sldId id="259" r:id="rId4"/>
    <p:sldId id="260" r:id="rId5"/>
    <p:sldId id="261" r:id="rId6"/>
    <p:sldId id="262" r:id="rId7"/>
    <p:sldId id="299" r:id="rId8"/>
    <p:sldId id="264" r:id="rId9"/>
    <p:sldId id="265" r:id="rId10"/>
    <p:sldId id="269" r:id="rId11"/>
    <p:sldId id="266" r:id="rId12"/>
    <p:sldId id="267" r:id="rId13"/>
    <p:sldId id="300" r:id="rId14"/>
    <p:sldId id="271" r:id="rId15"/>
    <p:sldId id="273" r:id="rId16"/>
    <p:sldId id="298" r:id="rId17"/>
    <p:sldId id="274" r:id="rId18"/>
    <p:sldId id="275" r:id="rId19"/>
    <p:sldId id="276" r:id="rId20"/>
    <p:sldId id="277" r:id="rId21"/>
    <p:sldId id="278" r:id="rId22"/>
    <p:sldId id="280" r:id="rId23"/>
    <p:sldId id="301" r:id="rId24"/>
    <p:sldId id="282" r:id="rId25"/>
    <p:sldId id="283" r:id="rId26"/>
    <p:sldId id="302" r:id="rId27"/>
    <p:sldId id="285" r:id="rId28"/>
    <p:sldId id="303" r:id="rId29"/>
    <p:sldId id="287" r:id="rId30"/>
    <p:sldId id="304" r:id="rId31"/>
    <p:sldId id="289" r:id="rId32"/>
    <p:sldId id="305" r:id="rId33"/>
    <p:sldId id="290" r:id="rId34"/>
    <p:sldId id="306" r:id="rId35"/>
    <p:sldId id="291" r:id="rId36"/>
    <p:sldId id="292" r:id="rId37"/>
    <p:sldId id="297" r:id="rId3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8" autoAdjust="0"/>
  </p:normalViewPr>
  <p:slideViewPr>
    <p:cSldViewPr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2E2D-7DF3-45DB-80F7-38958339BD62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866B-E760-4D99-8839-6925F51EDD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43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3866B-E760-4D99-8839-6925F51EDD5A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446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3866B-E760-4D99-8839-6925F51EDD5A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6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3866B-E760-4D99-8839-6925F51EDD5A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87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&#26680;&#24515;&#35838;&#21015;&#34920;/2015-2016&#23398;&#24180;&#26680;&#24515;&#35838;&#21015;&#34920;.xlsx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20844;&#31649;&#23398;&#38498;&#21487;&#20570;&#20844;&#36873;&#35838;&#30340;&#26680;&#24515;&#35838;&#19982;&#26222;&#21450;&#35838;&#21015;&#34920;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cas.ac.c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8662" y="1714488"/>
            <a:ext cx="7175351" cy="1793167"/>
          </a:xfrm>
        </p:spPr>
        <p:txBody>
          <a:bodyPr/>
          <a:lstStyle/>
          <a:p>
            <a:r>
              <a:rPr lang="zh-CN" altLang="en-US" b="1" dirty="0" smtClean="0"/>
              <a:t>课程学习与选课须知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71604" y="4429132"/>
            <a:ext cx="5637010" cy="882119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2015.9.9</a:t>
            </a:r>
            <a:endParaRPr lang="zh-CN" altLang="en-US" sz="24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</p:txBody>
      </p:sp>
      <p:pic>
        <p:nvPicPr>
          <p:cNvPr id="5" name="Picture 3" descr="国科大横式cu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" y="0"/>
            <a:ext cx="3635896" cy="62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2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229353"/>
            <a:ext cx="8100392" cy="576064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2015-2016</a:t>
            </a:r>
            <a:r>
              <a:rPr lang="zh-CN" altLang="en-US" sz="2800" dirty="0" smtClean="0"/>
              <a:t>学年集中教学研究生课程学习学分要求</a:t>
            </a:r>
            <a:endParaRPr lang="zh-CN" altLang="en-US" sz="2800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951654"/>
              </p:ext>
            </p:extLst>
          </p:nvPr>
        </p:nvGraphicFramePr>
        <p:xfrm>
          <a:off x="500034" y="2000240"/>
          <a:ext cx="8034116" cy="30761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4564"/>
                <a:gridCol w="1000132"/>
                <a:gridCol w="3214710"/>
                <a:gridCol w="1000132"/>
                <a:gridCol w="1000132"/>
                <a:gridCol w="1214446"/>
              </a:tblGrid>
              <a:tr h="561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序号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学生类别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公共必修课程及学分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公共</a:t>
                      </a:r>
                      <a:r>
                        <a:rPr lang="zh-CN" sz="1200" kern="100" dirty="0" smtClean="0">
                          <a:effectLst/>
                        </a:rPr>
                        <a:t>选修课</a:t>
                      </a:r>
                      <a:endParaRPr lang="en-US" altLang="zh-CN" sz="1200" kern="1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 smtClean="0">
                          <a:effectLst/>
                        </a:rPr>
                        <a:t>学分</a:t>
                      </a:r>
                      <a:r>
                        <a:rPr lang="zh-CN" sz="1200" kern="100" dirty="0">
                          <a:effectLst/>
                        </a:rPr>
                        <a:t>要求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专业学位课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学分要求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集中教学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</a:rPr>
                        <a:t>总学分要求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3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zh-CN" sz="12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硕士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（学术型）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自然辩证法</a:t>
                      </a:r>
                      <a:r>
                        <a:rPr lang="zh-CN" altLang="en-US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概论</a:t>
                      </a:r>
                      <a:r>
                        <a:rPr lang="zh-CN" alt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（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alt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学分）；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中国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特色社会主义理论与实践研究（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学分）；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人文系列讲座（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r>
                        <a:rPr 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；</a:t>
                      </a:r>
                      <a:endParaRPr lang="en-US" altLang="zh-CN" sz="1200" b="1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硕士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学位英语（英语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）（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学分）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zh-CN" sz="12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硕</a:t>
                      </a:r>
                      <a:r>
                        <a:rPr 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博生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直博生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同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1+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中国马克思主义与当代（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学分）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 smtClean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kern="100" dirty="0" smtClean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r>
                        <a:rPr lang="zh-CN" sz="1200" kern="100" dirty="0" smtClean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1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zh-CN" sz="12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solidFill>
                            <a:srgbClr val="FF0000"/>
                          </a:solidFill>
                          <a:effectLst/>
                        </a:rPr>
                        <a:t>工程硕士</a:t>
                      </a:r>
                      <a:endParaRPr lang="zh-CN" sz="1200" b="1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同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1+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知识产权（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学分）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信息检索（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学分）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专业</a:t>
                      </a:r>
                      <a:r>
                        <a:rPr 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英语</a:t>
                      </a:r>
                      <a:r>
                        <a:rPr lang="zh-CN" altLang="en-US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（英语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C）</a:t>
                      </a:r>
                      <a:r>
                        <a:rPr lang="zh-CN" sz="12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（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学分）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b="1" kern="1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zh-CN" sz="1200" b="1" kern="10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b="1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r>
                        <a:rPr lang="zh-CN" sz="1200" b="1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zh-CN" sz="12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solidFill>
                            <a:srgbClr val="FF0000"/>
                          </a:solidFill>
                          <a:effectLst/>
                        </a:rPr>
                        <a:t>其它</a:t>
                      </a:r>
                      <a:endParaRPr lang="zh-CN" sz="12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同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</a:rPr>
                        <a:t>1+ </a:t>
                      </a: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参考培养方案</a:t>
                      </a:r>
                      <a:endParaRPr lang="zh-CN" sz="12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zh-CN" sz="1200" kern="10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kern="10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≥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r>
                        <a:rPr lang="zh-CN" sz="1200" kern="100" dirty="0">
                          <a:solidFill>
                            <a:srgbClr val="FF0000"/>
                          </a:solidFill>
                          <a:effectLst/>
                        </a:rPr>
                        <a:t>学分</a:t>
                      </a:r>
                      <a:endParaRPr lang="zh-CN" sz="12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59404" marR="594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216438" y="909638"/>
            <a:ext cx="1992833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总学分要求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51820" y="909638"/>
            <a:ext cx="1908175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ea typeface="楷体_GB2312" pitchFamily="49" charset="-122"/>
              </a:rPr>
              <a:t>集中教学课程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372200" y="909638"/>
            <a:ext cx="1871690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学分分配原则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1605023"/>
            <a:ext cx="5570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400" b="1" dirty="0"/>
              <a:t>根据学校相关文件</a:t>
            </a:r>
            <a:r>
              <a:rPr lang="zh-CN" altLang="zh-CN" sz="1400" b="1" dirty="0" smtClean="0"/>
              <a:t>，</a:t>
            </a:r>
            <a:r>
              <a:rPr lang="zh-CN" altLang="en-US" sz="1400" b="1" dirty="0" smtClean="0"/>
              <a:t>特</a:t>
            </a:r>
            <a:r>
              <a:rPr lang="zh-CN" altLang="zh-CN" sz="1400" b="1" dirty="0" smtClean="0"/>
              <a:t>制定</a:t>
            </a:r>
            <a:r>
              <a:rPr lang="zh-CN" altLang="zh-CN" sz="1400" b="1" dirty="0"/>
              <a:t>研究生集中教学期间课程学习学分要求：</a:t>
            </a:r>
            <a:endParaRPr lang="zh-CN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229200"/>
            <a:ext cx="8169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1200" b="1" dirty="0" smtClean="0"/>
              <a:t>1. </a:t>
            </a:r>
            <a:r>
              <a:rPr lang="zh-CN" altLang="zh-CN" sz="1200" b="1" dirty="0" smtClean="0"/>
              <a:t>硕士</a:t>
            </a:r>
            <a:r>
              <a:rPr lang="en-US" altLang="zh-CN" sz="1200" b="1" dirty="0"/>
              <a:t>(</a:t>
            </a:r>
            <a:r>
              <a:rPr lang="zh-CN" altLang="zh-CN" sz="1200" b="1" dirty="0"/>
              <a:t>含学术型</a:t>
            </a:r>
            <a:r>
              <a:rPr lang="zh-CN" altLang="zh-CN" sz="1200" b="1" dirty="0" smtClean="0"/>
              <a:t>和</a:t>
            </a:r>
            <a:r>
              <a:rPr lang="zh-CN" altLang="en-US" sz="1200" b="1" dirty="0" smtClean="0"/>
              <a:t>专业硕士</a:t>
            </a:r>
            <a:r>
              <a:rPr lang="en-US" altLang="zh-CN" sz="1200" b="1" dirty="0" smtClean="0"/>
              <a:t>)</a:t>
            </a:r>
            <a:r>
              <a:rPr lang="zh-CN" altLang="zh-CN" sz="1200" b="1" dirty="0"/>
              <a:t>研究生课程学习总学分要求不低于</a:t>
            </a:r>
            <a:r>
              <a:rPr lang="en-US" altLang="zh-CN" sz="1200" b="1" dirty="0"/>
              <a:t>30</a:t>
            </a:r>
            <a:r>
              <a:rPr lang="zh-CN" altLang="zh-CN" sz="1200" b="1" dirty="0"/>
              <a:t>学分，若修不满要求的总学分，可回所再继续修读。 </a:t>
            </a:r>
            <a:endParaRPr lang="zh-CN" altLang="zh-CN" sz="1200" dirty="0"/>
          </a:p>
          <a:p>
            <a:pPr lvl="0"/>
            <a:r>
              <a:rPr lang="en-US" altLang="zh-CN" sz="1200" b="1" dirty="0" smtClean="0"/>
              <a:t>2. </a:t>
            </a:r>
            <a:r>
              <a:rPr lang="zh-CN" altLang="zh-CN" sz="1200" b="1" dirty="0" smtClean="0"/>
              <a:t>硕</a:t>
            </a:r>
            <a:r>
              <a:rPr lang="zh-CN" altLang="zh-CN" sz="1200" b="1" dirty="0"/>
              <a:t>博连读生课程学习总学分要求不低于</a:t>
            </a:r>
            <a:r>
              <a:rPr lang="en-US" altLang="zh-CN" sz="1200" b="1" dirty="0"/>
              <a:t>37</a:t>
            </a:r>
            <a:r>
              <a:rPr lang="zh-CN" altLang="zh-CN" sz="1200" b="1" dirty="0"/>
              <a:t>学分，包括博士英语</a:t>
            </a:r>
            <a:r>
              <a:rPr lang="en-US" altLang="zh-CN" sz="1200" b="1" dirty="0"/>
              <a:t>2</a:t>
            </a:r>
            <a:r>
              <a:rPr lang="zh-CN" altLang="zh-CN" sz="1200" b="1" dirty="0"/>
              <a:t>学分和不低于</a:t>
            </a:r>
            <a:r>
              <a:rPr lang="en-US" altLang="zh-CN" sz="1200" b="1" dirty="0"/>
              <a:t>4</a:t>
            </a:r>
            <a:r>
              <a:rPr lang="zh-CN" altLang="zh-CN" sz="1200" b="1" dirty="0"/>
              <a:t>学分的专业学位</a:t>
            </a:r>
            <a:r>
              <a:rPr lang="zh-CN" altLang="zh-CN" sz="1200" b="1" dirty="0" smtClean="0"/>
              <a:t>课；</a:t>
            </a:r>
            <a:endParaRPr lang="en-US" altLang="zh-CN" sz="1200" b="1" dirty="0" smtClean="0"/>
          </a:p>
          <a:p>
            <a:pPr lvl="0"/>
            <a:r>
              <a:rPr lang="en-US" altLang="zh-CN" sz="1200" b="1" dirty="0" smtClean="0"/>
              <a:t>    </a:t>
            </a:r>
            <a:r>
              <a:rPr lang="zh-CN" altLang="zh-CN" sz="1200" b="1" dirty="0" smtClean="0"/>
              <a:t>若修不满要求的总学分，可回所再继续修读。</a:t>
            </a:r>
            <a:endParaRPr lang="zh-CN" altLang="zh-CN" sz="1200" dirty="0" smtClean="0"/>
          </a:p>
          <a:p>
            <a:pPr lvl="0"/>
            <a:r>
              <a:rPr lang="en-US" altLang="zh-CN" sz="1200" b="1" dirty="0" smtClean="0"/>
              <a:t>3. </a:t>
            </a:r>
            <a:r>
              <a:rPr lang="zh-CN" altLang="zh-CN" sz="1200" b="1" dirty="0" smtClean="0"/>
              <a:t>本表所列</a:t>
            </a:r>
            <a:r>
              <a:rPr lang="zh-CN" altLang="zh-CN" sz="1200" b="1" dirty="0"/>
              <a:t>学分仅为集中教学研究生课程学习的学分要求，不包括其它必修环节（开题、中期考核等）的学分要求。</a:t>
            </a:r>
            <a:endParaRPr lang="zh-CN" altLang="zh-CN" sz="1200" dirty="0"/>
          </a:p>
          <a:p>
            <a:r>
              <a:rPr lang="en-US" altLang="zh-CN" sz="1200" b="1" dirty="0" smtClean="0"/>
              <a:t>4.</a:t>
            </a:r>
            <a:r>
              <a:rPr lang="zh-CN" altLang="zh-CN" sz="1200" b="1" dirty="0" smtClean="0"/>
              <a:t>各研究所如有更高的学分要求，以研究所的要求为准。</a:t>
            </a:r>
            <a:endParaRPr lang="zh-CN" altLang="en-US" sz="1200" dirty="0"/>
          </a:p>
        </p:txBody>
      </p:sp>
      <p:pic>
        <p:nvPicPr>
          <p:cNvPr id="12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8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15900"/>
            <a:ext cx="7427168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二、学分要求及课程简介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硕士生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50825" y="1773238"/>
            <a:ext cx="8642350" cy="431800"/>
          </a:xfrm>
          <a:prstGeom prst="rect">
            <a:avLst/>
          </a:prstGeom>
          <a:solidFill>
            <a:srgbClr val="87BABF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2292" name="Text Box 15"/>
          <p:cNvSpPr txBox="1">
            <a:spLocks noChangeArrowheads="1"/>
          </p:cNvSpPr>
          <p:nvPr/>
        </p:nvSpPr>
        <p:spPr bwMode="auto">
          <a:xfrm>
            <a:off x="395288" y="1844675"/>
            <a:ext cx="806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 dirty="0">
                <a:ea typeface="楷体_GB2312" pitchFamily="49" charset="-122"/>
              </a:rPr>
              <a:t>硕士生学分分配原则</a:t>
            </a: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 rot="5400000">
            <a:off x="7308057" y="764381"/>
            <a:ext cx="215900" cy="1655763"/>
          </a:xfrm>
          <a:prstGeom prst="rightArrow">
            <a:avLst>
              <a:gd name="adj1" fmla="val 62204"/>
              <a:gd name="adj2" fmla="val 49750"/>
            </a:avLst>
          </a:prstGeom>
          <a:solidFill>
            <a:srgbClr val="3F3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403648" y="909638"/>
            <a:ext cx="1730870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总学分要求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752849" y="909638"/>
            <a:ext cx="1908175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集中教学课程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6372200" y="909638"/>
            <a:ext cx="1871690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ea typeface="楷体_GB2312" pitchFamily="49" charset="-122"/>
              </a:rPr>
              <a:t>学分分配原则</a:t>
            </a:r>
          </a:p>
        </p:txBody>
      </p:sp>
      <p:sp>
        <p:nvSpPr>
          <p:cNvPr id="13401" name="Text Box 89"/>
          <p:cNvSpPr txBox="1">
            <a:spLocks noChangeArrowheads="1"/>
          </p:cNvSpPr>
          <p:nvPr/>
        </p:nvSpPr>
        <p:spPr bwMode="auto">
          <a:xfrm>
            <a:off x="3019424" y="2402721"/>
            <a:ext cx="1169988" cy="568325"/>
          </a:xfrm>
          <a:prstGeom prst="rect">
            <a:avLst/>
          </a:prstGeom>
          <a:solidFill>
            <a:schemeClr val="accent1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硕士总学分</a:t>
            </a:r>
          </a:p>
          <a:p>
            <a:pPr algn="ctr">
              <a:defRPr/>
            </a:pP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≥35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学分</a:t>
            </a:r>
          </a:p>
        </p:txBody>
      </p:sp>
      <p:sp>
        <p:nvSpPr>
          <p:cNvPr id="13402" name="Text Box 90"/>
          <p:cNvSpPr txBox="1">
            <a:spLocks noChangeArrowheads="1"/>
          </p:cNvSpPr>
          <p:nvPr/>
        </p:nvSpPr>
        <p:spPr bwMode="auto">
          <a:xfrm>
            <a:off x="1115616" y="3367087"/>
            <a:ext cx="939800" cy="568325"/>
          </a:xfrm>
          <a:prstGeom prst="rect">
            <a:avLst/>
          </a:prstGeom>
          <a:solidFill>
            <a:schemeClr val="accent1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必修环节</a:t>
            </a:r>
          </a:p>
          <a:p>
            <a:pPr>
              <a:defRPr/>
            </a:pP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≥5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学分</a:t>
            </a:r>
          </a:p>
        </p:txBody>
      </p:sp>
      <p:sp>
        <p:nvSpPr>
          <p:cNvPr id="13403" name="Text Box 91"/>
          <p:cNvSpPr txBox="1">
            <a:spLocks noChangeArrowheads="1"/>
          </p:cNvSpPr>
          <p:nvPr/>
        </p:nvSpPr>
        <p:spPr bwMode="auto">
          <a:xfrm>
            <a:off x="5190330" y="3359378"/>
            <a:ext cx="941388" cy="568325"/>
          </a:xfrm>
          <a:prstGeom prst="rect">
            <a:avLst/>
          </a:prstGeom>
          <a:solidFill>
            <a:srgbClr val="00CCFF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课程学习</a:t>
            </a:r>
          </a:p>
          <a:p>
            <a:pPr>
              <a:defRPr/>
            </a:pP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≥30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学分</a:t>
            </a:r>
          </a:p>
        </p:txBody>
      </p:sp>
      <p:sp>
        <p:nvSpPr>
          <p:cNvPr id="13404" name="Text Box 92"/>
          <p:cNvSpPr txBox="1">
            <a:spLocks noChangeArrowheads="1"/>
          </p:cNvSpPr>
          <p:nvPr/>
        </p:nvSpPr>
        <p:spPr bwMode="auto">
          <a:xfrm>
            <a:off x="3248024" y="4313238"/>
            <a:ext cx="941388" cy="568325"/>
          </a:xfrm>
          <a:prstGeom prst="rect">
            <a:avLst/>
          </a:prstGeom>
          <a:solidFill>
            <a:srgbClr val="00CCFF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学位课</a:t>
            </a:r>
          </a:p>
          <a:p>
            <a:pPr algn="ctr">
              <a:defRPr/>
            </a:pP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≥18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学分</a:t>
            </a:r>
          </a:p>
        </p:txBody>
      </p:sp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6730249" y="4313238"/>
            <a:ext cx="939800" cy="538163"/>
          </a:xfrm>
          <a:prstGeom prst="rect">
            <a:avLst/>
          </a:prstGeom>
          <a:solidFill>
            <a:srgbClr val="00CCFF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 anchorCtr="1">
            <a:spAutoFit/>
          </a:bodyPr>
          <a:lstStyle/>
          <a:p>
            <a:pPr>
              <a:defRPr/>
            </a:pPr>
            <a:endParaRPr lang="zh-CN" altLang="en-US" sz="800" b="1" dirty="0">
              <a:ea typeface="仿宋_GB2312" pitchFamily="49" charset="-122"/>
            </a:endParaRPr>
          </a:p>
          <a:p>
            <a:pPr>
              <a:defRPr/>
            </a:pPr>
            <a:r>
              <a:rPr lang="zh-CN" altLang="en-US" b="1" dirty="0">
                <a:ea typeface="仿宋_GB2312" pitchFamily="49" charset="-122"/>
              </a:rPr>
              <a:t>非学位课</a:t>
            </a:r>
          </a:p>
          <a:p>
            <a:pPr>
              <a:defRPr/>
            </a:pPr>
            <a:endParaRPr lang="zh-CN" altLang="en-US" sz="800" dirty="0"/>
          </a:p>
        </p:txBody>
      </p:sp>
      <p:sp>
        <p:nvSpPr>
          <p:cNvPr id="13406" name="Text Box 94"/>
          <p:cNvSpPr txBox="1">
            <a:spLocks noChangeArrowheads="1"/>
          </p:cNvSpPr>
          <p:nvPr/>
        </p:nvSpPr>
        <p:spPr bwMode="auto">
          <a:xfrm>
            <a:off x="2080608" y="5553075"/>
            <a:ext cx="1169987" cy="568325"/>
          </a:xfrm>
          <a:prstGeom prst="rect">
            <a:avLst/>
          </a:prstGeom>
          <a:solidFill>
            <a:srgbClr val="00CCFF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zh-CN" altLang="en-US" b="1">
                <a:latin typeface="仿宋_GB2312" pitchFamily="49" charset="-122"/>
                <a:ea typeface="仿宋_GB2312" pitchFamily="49" charset="-122"/>
              </a:rPr>
              <a:t>公共学位课</a:t>
            </a:r>
          </a:p>
          <a:p>
            <a:pPr>
              <a:defRPr/>
            </a:pPr>
            <a:r>
              <a:rPr lang="zh-CN" altLang="en-US" b="1">
                <a:latin typeface="仿宋_GB2312" pitchFamily="49" charset="-122"/>
                <a:ea typeface="仿宋_GB2312" pitchFamily="49" charset="-122"/>
              </a:rPr>
              <a:t>（</a:t>
            </a:r>
            <a:r>
              <a:rPr lang="en-US" altLang="zh-CN" b="1">
                <a:latin typeface="仿宋_GB2312" pitchFamily="49" charset="-122"/>
                <a:ea typeface="仿宋_GB2312" pitchFamily="49" charset="-122"/>
              </a:rPr>
              <a:t>6</a:t>
            </a:r>
            <a:r>
              <a:rPr lang="zh-CN" altLang="en-US" b="1">
                <a:latin typeface="仿宋_GB2312" pitchFamily="49" charset="-122"/>
                <a:ea typeface="仿宋_GB2312" pitchFamily="49" charset="-122"/>
              </a:rPr>
              <a:t>学分）</a:t>
            </a:r>
            <a:endParaRPr lang="en-US" altLang="zh-CN" b="1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4189412" y="5553075"/>
            <a:ext cx="1169987" cy="568325"/>
          </a:xfrm>
          <a:prstGeom prst="rect">
            <a:avLst/>
          </a:prstGeom>
          <a:solidFill>
            <a:srgbClr val="00CCFF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专业学位课</a:t>
            </a:r>
          </a:p>
          <a:p>
            <a:pPr algn="ctr">
              <a:defRPr/>
            </a:pP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≥12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学分</a:t>
            </a:r>
          </a:p>
        </p:txBody>
      </p:sp>
      <p:sp>
        <p:nvSpPr>
          <p:cNvPr id="13408" name="Text Box 96"/>
          <p:cNvSpPr txBox="1">
            <a:spLocks noChangeArrowheads="1"/>
          </p:cNvSpPr>
          <p:nvPr/>
        </p:nvSpPr>
        <p:spPr bwMode="auto">
          <a:xfrm>
            <a:off x="5854700" y="5481638"/>
            <a:ext cx="1169988" cy="568325"/>
          </a:xfrm>
          <a:prstGeom prst="rect">
            <a:avLst/>
          </a:prstGeom>
          <a:solidFill>
            <a:srgbClr val="00CCFF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公共选修课</a:t>
            </a:r>
          </a:p>
          <a:p>
            <a:pPr algn="ctr">
              <a:defRPr/>
            </a:pPr>
            <a:r>
              <a:rPr lang="en-US" altLang="zh-CN" b="1" dirty="0" smtClean="0">
                <a:latin typeface="仿宋_GB2312" pitchFamily="49" charset="-122"/>
                <a:ea typeface="仿宋_GB2312" pitchFamily="49" charset="-122"/>
              </a:rPr>
              <a:t>≥2</a:t>
            </a: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学分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409" name="Text Box 97"/>
          <p:cNvSpPr txBox="1">
            <a:spLocks noChangeArrowheads="1"/>
          </p:cNvSpPr>
          <p:nvPr/>
        </p:nvSpPr>
        <p:spPr bwMode="auto">
          <a:xfrm>
            <a:off x="7308045" y="5481638"/>
            <a:ext cx="1162177" cy="604163"/>
          </a:xfrm>
          <a:prstGeom prst="rect">
            <a:avLst/>
          </a:prstGeom>
          <a:solidFill>
            <a:srgbClr val="00CCFF"/>
          </a:solidFill>
          <a:ln w="19050" cmpd="thinThick" algn="ctr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0" tIns="180000" rIns="0" bIns="144000">
            <a:spAutoFit/>
          </a:bodyPr>
          <a:lstStyle/>
          <a:p>
            <a:pPr algn="ctr">
              <a:defRPr/>
            </a:pP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专业选修课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</p:txBody>
      </p:sp>
      <p:cxnSp>
        <p:nvCxnSpPr>
          <p:cNvPr id="13419" name="AutoShape 107"/>
          <p:cNvCxnSpPr>
            <a:cxnSpLocks noChangeShapeType="1"/>
            <a:stCxn id="13405" idx="2"/>
            <a:endCxn id="13408" idx="0"/>
          </p:cNvCxnSpPr>
          <p:nvPr/>
        </p:nvCxnSpPr>
        <p:spPr bwMode="auto">
          <a:xfrm rot="5400000">
            <a:off x="6504804" y="4786292"/>
            <a:ext cx="630237" cy="76045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423" name="AutoShape 111"/>
          <p:cNvCxnSpPr>
            <a:cxnSpLocks noChangeShapeType="1"/>
            <a:stCxn id="13405" idx="2"/>
            <a:endCxn id="13409" idx="0"/>
          </p:cNvCxnSpPr>
          <p:nvPr/>
        </p:nvCxnSpPr>
        <p:spPr bwMode="auto">
          <a:xfrm rot="16200000" flipH="1">
            <a:off x="7229523" y="4822026"/>
            <a:ext cx="630237" cy="68898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424" name="AutoShape 112"/>
          <p:cNvCxnSpPr>
            <a:cxnSpLocks noChangeShapeType="1"/>
            <a:stCxn id="13404" idx="2"/>
            <a:endCxn id="13406" idx="0"/>
          </p:cNvCxnSpPr>
          <p:nvPr/>
        </p:nvCxnSpPr>
        <p:spPr bwMode="auto">
          <a:xfrm rot="5400000">
            <a:off x="2856404" y="4690761"/>
            <a:ext cx="671512" cy="105311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426" name="AutoShape 114"/>
          <p:cNvCxnSpPr>
            <a:cxnSpLocks noChangeShapeType="1"/>
            <a:stCxn id="13404" idx="2"/>
            <a:endCxn id="13407" idx="0"/>
          </p:cNvCxnSpPr>
          <p:nvPr/>
        </p:nvCxnSpPr>
        <p:spPr bwMode="auto">
          <a:xfrm rot="16200000" flipH="1">
            <a:off x="3910806" y="4689475"/>
            <a:ext cx="671512" cy="10556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431" name="AutoShape 119"/>
          <p:cNvCxnSpPr>
            <a:cxnSpLocks noChangeShapeType="1"/>
            <a:stCxn id="13403" idx="2"/>
            <a:endCxn id="13404" idx="0"/>
          </p:cNvCxnSpPr>
          <p:nvPr/>
        </p:nvCxnSpPr>
        <p:spPr bwMode="auto">
          <a:xfrm rot="5400000">
            <a:off x="4497104" y="3149317"/>
            <a:ext cx="385535" cy="194230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432" name="AutoShape 120"/>
          <p:cNvCxnSpPr>
            <a:cxnSpLocks noChangeShapeType="1"/>
            <a:stCxn id="13403" idx="2"/>
            <a:endCxn id="13405" idx="0"/>
          </p:cNvCxnSpPr>
          <p:nvPr/>
        </p:nvCxnSpPr>
        <p:spPr bwMode="auto">
          <a:xfrm rot="16200000" flipH="1">
            <a:off x="6237819" y="3350907"/>
            <a:ext cx="385535" cy="153912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434" name="AutoShape 122"/>
          <p:cNvCxnSpPr>
            <a:cxnSpLocks noChangeShapeType="1"/>
            <a:stCxn id="13401" idx="2"/>
            <a:endCxn id="13402" idx="0"/>
          </p:cNvCxnSpPr>
          <p:nvPr/>
        </p:nvCxnSpPr>
        <p:spPr bwMode="auto">
          <a:xfrm rot="5400000">
            <a:off x="2396947" y="2159615"/>
            <a:ext cx="396041" cy="201890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435" name="AutoShape 123"/>
          <p:cNvCxnSpPr>
            <a:cxnSpLocks noChangeShapeType="1"/>
            <a:stCxn id="13401" idx="2"/>
            <a:endCxn id="13403" idx="0"/>
          </p:cNvCxnSpPr>
          <p:nvPr/>
        </p:nvCxnSpPr>
        <p:spPr bwMode="auto">
          <a:xfrm rot="16200000" flipH="1">
            <a:off x="4438555" y="2136909"/>
            <a:ext cx="388332" cy="205660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cxnSp>
      <p:pic>
        <p:nvPicPr>
          <p:cNvPr id="26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椭圆 1"/>
          <p:cNvSpPr/>
          <p:nvPr/>
        </p:nvSpPr>
        <p:spPr>
          <a:xfrm>
            <a:off x="6389685" y="3013303"/>
            <a:ext cx="2304256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集中教学课程学习</a:t>
            </a:r>
            <a:r>
              <a:rPr lang="en-US" altLang="zh-C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仿宋_GB2312" pitchFamily="49" charset="-122"/>
                <a:ea typeface="仿宋_GB2312" pitchFamily="49" charset="-122"/>
              </a:rPr>
              <a:t>≥25</a:t>
            </a:r>
            <a:r>
              <a:rPr lang="zh-CN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仿宋_GB2312" pitchFamily="49" charset="-122"/>
                <a:ea typeface="仿宋_GB2312" pitchFamily="49" charset="-122"/>
              </a:rPr>
              <a:t>学分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仿宋_GB2312" pitchFamily="49" charset="-122"/>
              <a:ea typeface="仿宋_GB2312" pitchFamily="49" charset="-122"/>
            </a:endParaRPr>
          </a:p>
        </p:txBody>
      </p:sp>
      <p:pic>
        <p:nvPicPr>
          <p:cNvPr id="60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45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15900"/>
            <a:ext cx="7283152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二、学分要求及课程简介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硕博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直博生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250825" y="1773238"/>
            <a:ext cx="8642350" cy="431800"/>
          </a:xfrm>
          <a:prstGeom prst="rect">
            <a:avLst/>
          </a:prstGeom>
          <a:solidFill>
            <a:srgbClr val="87BABF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3316" name="Text Box 16"/>
          <p:cNvSpPr txBox="1">
            <a:spLocks noChangeArrowheads="1"/>
          </p:cNvSpPr>
          <p:nvPr/>
        </p:nvSpPr>
        <p:spPr bwMode="auto">
          <a:xfrm>
            <a:off x="395288" y="1844675"/>
            <a:ext cx="806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ea typeface="楷体_GB2312" pitchFamily="49" charset="-122"/>
              </a:rPr>
              <a:t>硕博生学分分配原则</a:t>
            </a:r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 rot="5400000">
            <a:off x="7122172" y="729457"/>
            <a:ext cx="215900" cy="1655763"/>
          </a:xfrm>
          <a:prstGeom prst="rightArrow">
            <a:avLst>
              <a:gd name="adj1" fmla="val 62204"/>
              <a:gd name="adj2" fmla="val 49750"/>
            </a:avLst>
          </a:prstGeom>
          <a:solidFill>
            <a:srgbClr val="3F3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267618" y="909638"/>
            <a:ext cx="1792213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总学分要求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503613" y="909638"/>
            <a:ext cx="2142034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集中教学课程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6084168" y="909638"/>
            <a:ext cx="2159722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ea typeface="楷体_GB2312" pitchFamily="49" charset="-122"/>
              </a:rPr>
              <a:t>学分分配原则</a:t>
            </a:r>
          </a:p>
        </p:txBody>
      </p:sp>
      <p:sp>
        <p:nvSpPr>
          <p:cNvPr id="13321" name="矩形 10"/>
          <p:cNvSpPr>
            <a:spLocks noChangeArrowheads="1"/>
          </p:cNvSpPr>
          <p:nvPr/>
        </p:nvSpPr>
        <p:spPr bwMode="auto">
          <a:xfrm>
            <a:off x="3221038" y="2205038"/>
            <a:ext cx="2008187" cy="639762"/>
          </a:xfrm>
          <a:prstGeom prst="rect">
            <a:avLst/>
          </a:prstGeom>
          <a:solidFill>
            <a:schemeClr val="accent1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硕博生总学分</a:t>
            </a:r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≥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42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学分</a:t>
            </a:r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22" name="矩形 11"/>
          <p:cNvSpPr>
            <a:spLocks noChangeArrowheads="1"/>
          </p:cNvSpPr>
          <p:nvPr/>
        </p:nvSpPr>
        <p:spPr bwMode="auto">
          <a:xfrm>
            <a:off x="1687513" y="3140969"/>
            <a:ext cx="1439862" cy="599280"/>
          </a:xfrm>
          <a:prstGeom prst="rect">
            <a:avLst/>
          </a:prstGeom>
          <a:solidFill>
            <a:schemeClr val="accent1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必修环节</a:t>
            </a:r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≥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5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学分</a:t>
            </a:r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</p:txBody>
      </p:sp>
      <p:cxnSp>
        <p:nvCxnSpPr>
          <p:cNvPr id="14" name="肘形连接符 13"/>
          <p:cNvCxnSpPr>
            <a:stCxn id="13321" idx="2"/>
            <a:endCxn id="13322" idx="0"/>
          </p:cNvCxnSpPr>
          <p:nvPr/>
        </p:nvCxnSpPr>
        <p:spPr bwMode="auto">
          <a:xfrm rot="5400000">
            <a:off x="3168204" y="2084040"/>
            <a:ext cx="296169" cy="18176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24" name="矩形 19"/>
          <p:cNvSpPr>
            <a:spLocks noChangeArrowheads="1"/>
          </p:cNvSpPr>
          <p:nvPr/>
        </p:nvSpPr>
        <p:spPr bwMode="auto">
          <a:xfrm>
            <a:off x="4925715" y="3140969"/>
            <a:ext cx="1439863" cy="543915"/>
          </a:xfrm>
          <a:prstGeom prst="rect">
            <a:avLst/>
          </a:prstGeom>
          <a:solidFill>
            <a:schemeClr val="bg1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课程学习</a:t>
            </a:r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≥</a:t>
            </a:r>
            <a:r>
              <a:rPr lang="en-US" altLang="zh-CN" b="1" dirty="0">
                <a:latin typeface="仿宋_GB2312" pitchFamily="49" charset="-122"/>
                <a:ea typeface="仿宋_GB2312" pitchFamily="49" charset="-122"/>
              </a:rPr>
              <a:t>37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学分</a:t>
            </a:r>
          </a:p>
        </p:txBody>
      </p:sp>
      <p:cxnSp>
        <p:nvCxnSpPr>
          <p:cNvPr id="22" name="肘形连接符 21"/>
          <p:cNvCxnSpPr>
            <a:stCxn id="13321" idx="2"/>
            <a:endCxn id="13324" idx="0"/>
          </p:cNvCxnSpPr>
          <p:nvPr/>
        </p:nvCxnSpPr>
        <p:spPr bwMode="auto">
          <a:xfrm rot="16200000" flipH="1">
            <a:off x="4787305" y="2282626"/>
            <a:ext cx="296169" cy="142051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29" name="矩形 32"/>
          <p:cNvSpPr>
            <a:spLocks noChangeArrowheads="1"/>
          </p:cNvSpPr>
          <p:nvPr/>
        </p:nvSpPr>
        <p:spPr bwMode="auto">
          <a:xfrm>
            <a:off x="2881528" y="4064542"/>
            <a:ext cx="1442246" cy="604440"/>
          </a:xfrm>
          <a:prstGeom prst="rect">
            <a:avLst/>
          </a:prstGeom>
          <a:solidFill>
            <a:srgbClr val="9DE9E7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学位课</a:t>
            </a:r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≥ </a:t>
            </a:r>
            <a:r>
              <a:rPr lang="en-US" altLang="zh-CN" b="1" dirty="0" smtClean="0">
                <a:latin typeface="仿宋_GB2312" pitchFamily="49" charset="-122"/>
                <a:ea typeface="仿宋_GB2312" pitchFamily="49" charset="-122"/>
              </a:rPr>
              <a:t>25</a:t>
            </a: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学分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</p:txBody>
      </p:sp>
      <p:cxnSp>
        <p:nvCxnSpPr>
          <p:cNvPr id="34" name="肘形连接符 33"/>
          <p:cNvCxnSpPr/>
          <p:nvPr/>
        </p:nvCxnSpPr>
        <p:spPr bwMode="auto">
          <a:xfrm rot="5400000">
            <a:off x="4434410" y="2915889"/>
            <a:ext cx="334963" cy="19161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31" name="矩形 34"/>
          <p:cNvSpPr>
            <a:spLocks noChangeArrowheads="1"/>
          </p:cNvSpPr>
          <p:nvPr/>
        </p:nvSpPr>
        <p:spPr bwMode="auto">
          <a:xfrm>
            <a:off x="6430237" y="4064542"/>
            <a:ext cx="1187450" cy="431800"/>
          </a:xfrm>
          <a:prstGeom prst="rect">
            <a:avLst/>
          </a:prstGeom>
          <a:solidFill>
            <a:srgbClr val="9DE9E7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b="1">
                <a:latin typeface="仿宋_GB2312" pitchFamily="49" charset="-122"/>
                <a:ea typeface="仿宋_GB2312" pitchFamily="49" charset="-122"/>
              </a:rPr>
              <a:t>非学位课</a:t>
            </a:r>
          </a:p>
        </p:txBody>
      </p:sp>
      <p:sp>
        <p:nvSpPr>
          <p:cNvPr id="13334" name="矩形 40"/>
          <p:cNvSpPr>
            <a:spLocks noChangeArrowheads="1"/>
          </p:cNvSpPr>
          <p:nvPr/>
        </p:nvSpPr>
        <p:spPr bwMode="auto">
          <a:xfrm>
            <a:off x="1694645" y="5099058"/>
            <a:ext cx="1390922" cy="634197"/>
          </a:xfrm>
          <a:prstGeom prst="rect">
            <a:avLst/>
          </a:prstGeom>
          <a:solidFill>
            <a:srgbClr val="9DE9E7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专业</a:t>
            </a: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学位课</a:t>
            </a:r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≥ </a:t>
            </a:r>
            <a:r>
              <a:rPr lang="en-US" altLang="zh-CN" b="1" dirty="0" smtClean="0">
                <a:latin typeface="仿宋_GB2312" pitchFamily="49" charset="-122"/>
                <a:ea typeface="仿宋_GB2312" pitchFamily="49" charset="-122"/>
              </a:rPr>
              <a:t>16</a:t>
            </a: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学分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5" name="矩形 41"/>
          <p:cNvSpPr>
            <a:spLocks noChangeArrowheads="1"/>
          </p:cNvSpPr>
          <p:nvPr/>
        </p:nvSpPr>
        <p:spPr bwMode="auto">
          <a:xfrm>
            <a:off x="3611384" y="5093120"/>
            <a:ext cx="1424780" cy="640135"/>
          </a:xfrm>
          <a:prstGeom prst="rect">
            <a:avLst/>
          </a:prstGeom>
          <a:solidFill>
            <a:srgbClr val="9DE9E7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公共学位课</a:t>
            </a:r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r>
              <a:rPr lang="en-US" altLang="zh-CN" b="1" dirty="0" smtClean="0">
                <a:latin typeface="仿宋_GB2312" pitchFamily="49" charset="-122"/>
                <a:ea typeface="仿宋_GB2312" pitchFamily="49" charset="-122"/>
              </a:rPr>
              <a:t>9</a:t>
            </a: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学分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</p:txBody>
      </p:sp>
      <p:cxnSp>
        <p:nvCxnSpPr>
          <p:cNvPr id="44" name="肘形连接符 43"/>
          <p:cNvCxnSpPr>
            <a:stCxn id="13329" idx="2"/>
            <a:endCxn id="13334" idx="0"/>
          </p:cNvCxnSpPr>
          <p:nvPr/>
        </p:nvCxnSpPr>
        <p:spPr bwMode="auto">
          <a:xfrm rot="5400000">
            <a:off x="2781341" y="4277748"/>
            <a:ext cx="430076" cy="121254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肘形连接符 45"/>
          <p:cNvCxnSpPr>
            <a:stCxn id="13329" idx="2"/>
            <a:endCxn id="13335" idx="0"/>
          </p:cNvCxnSpPr>
          <p:nvPr/>
        </p:nvCxnSpPr>
        <p:spPr bwMode="auto">
          <a:xfrm rot="16200000" flipH="1">
            <a:off x="3751143" y="4520489"/>
            <a:ext cx="424138" cy="72112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38" name="矩形 48"/>
          <p:cNvSpPr>
            <a:spLocks noChangeArrowheads="1"/>
          </p:cNvSpPr>
          <p:nvPr/>
        </p:nvSpPr>
        <p:spPr bwMode="auto">
          <a:xfrm>
            <a:off x="5418138" y="5188117"/>
            <a:ext cx="1386110" cy="545138"/>
          </a:xfrm>
          <a:prstGeom prst="rect">
            <a:avLst/>
          </a:prstGeom>
          <a:solidFill>
            <a:srgbClr val="9DE9E7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公共</a:t>
            </a: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选修课≥</a:t>
            </a:r>
            <a:r>
              <a:rPr lang="en-US" altLang="zh-CN" b="1" dirty="0" smtClean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学分</a:t>
            </a:r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endParaRPr lang="en-US" altLang="zh-CN" b="1" dirty="0">
              <a:latin typeface="仿宋_GB2312" pitchFamily="49" charset="-122"/>
              <a:ea typeface="仿宋_GB2312" pitchFamily="49" charset="-122"/>
            </a:endParaRPr>
          </a:p>
          <a:p>
            <a:pPr algn="ctr"/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9" name="矩形 49"/>
          <p:cNvSpPr>
            <a:spLocks noChangeArrowheads="1"/>
          </p:cNvSpPr>
          <p:nvPr/>
        </p:nvSpPr>
        <p:spPr bwMode="auto">
          <a:xfrm>
            <a:off x="7313089" y="5194430"/>
            <a:ext cx="1373955" cy="583354"/>
          </a:xfrm>
          <a:prstGeom prst="rect">
            <a:avLst/>
          </a:prstGeom>
          <a:solidFill>
            <a:srgbClr val="9DE9E7"/>
          </a:solidFill>
          <a:ln w="28575" cmpd="dbl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b="1" dirty="0">
                <a:latin typeface="仿宋_GB2312" pitchFamily="49" charset="-122"/>
                <a:ea typeface="仿宋_GB2312" pitchFamily="49" charset="-122"/>
              </a:rPr>
              <a:t>专业</a:t>
            </a:r>
            <a:r>
              <a:rPr lang="zh-CN" altLang="en-US" b="1" dirty="0" smtClean="0">
                <a:latin typeface="仿宋_GB2312" pitchFamily="49" charset="-122"/>
                <a:ea typeface="仿宋_GB2312" pitchFamily="49" charset="-122"/>
              </a:rPr>
              <a:t>选修课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</p:txBody>
      </p:sp>
      <p:cxnSp>
        <p:nvCxnSpPr>
          <p:cNvPr id="13340" name="肘形连接符 53"/>
          <p:cNvCxnSpPr>
            <a:cxnSpLocks noChangeShapeType="1"/>
            <a:stCxn id="13331" idx="2"/>
            <a:endCxn id="13338" idx="0"/>
          </p:cNvCxnSpPr>
          <p:nvPr/>
        </p:nvCxnSpPr>
        <p:spPr bwMode="auto">
          <a:xfrm rot="5400000">
            <a:off x="6221691" y="4385845"/>
            <a:ext cx="691775" cy="912769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1919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1" name="肘形连接符 55"/>
          <p:cNvCxnSpPr>
            <a:cxnSpLocks noChangeShapeType="1"/>
            <a:stCxn id="13339" idx="0"/>
            <a:endCxn id="13331" idx="2"/>
          </p:cNvCxnSpPr>
          <p:nvPr/>
        </p:nvCxnSpPr>
        <p:spPr bwMode="auto">
          <a:xfrm rot="16200000" flipV="1">
            <a:off x="7162971" y="4357333"/>
            <a:ext cx="698088" cy="976105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1919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5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椭圆 37"/>
          <p:cNvSpPr/>
          <p:nvPr/>
        </p:nvSpPr>
        <p:spPr>
          <a:xfrm>
            <a:off x="6382789" y="2613621"/>
            <a:ext cx="2304256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集中教学课程学习</a:t>
            </a:r>
            <a:r>
              <a:rPr lang="en-US" altLang="zh-C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仿宋_GB2312" pitchFamily="49" charset="-122"/>
                <a:ea typeface="仿宋_GB2312" pitchFamily="49" charset="-122"/>
              </a:rPr>
              <a:t>≥30</a:t>
            </a:r>
            <a:r>
              <a:rPr lang="zh-CN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仿宋_GB2312" pitchFamily="49" charset="-122"/>
                <a:ea typeface="仿宋_GB2312" pitchFamily="49" charset="-122"/>
              </a:rPr>
              <a:t>学分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仿宋_GB2312" pitchFamily="49" charset="-122"/>
              <a:ea typeface="仿宋_GB2312" pitchFamily="49" charset="-122"/>
            </a:endParaRPr>
          </a:p>
        </p:txBody>
      </p:sp>
      <p:cxnSp>
        <p:nvCxnSpPr>
          <p:cNvPr id="57" name="肘形连接符 56"/>
          <p:cNvCxnSpPr/>
          <p:nvPr/>
        </p:nvCxnSpPr>
        <p:spPr>
          <a:xfrm rot="16200000" flipH="1">
            <a:off x="6213178" y="3031655"/>
            <a:ext cx="378125" cy="1684582"/>
          </a:xfrm>
          <a:prstGeom prst="bentConnector3">
            <a:avLst/>
          </a:prstGeom>
          <a:solidFill>
            <a:schemeClr val="accent1"/>
          </a:solidFill>
          <a:ln w="158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847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七、跨学科课程兼修计划（</a:t>
            </a:r>
            <a:r>
              <a:rPr lang="en-US" altLang="zh-CN" sz="2000" b="1" dirty="0">
                <a:latin typeface="+mn-ea"/>
              </a:rPr>
              <a:t>Program-10</a:t>
            </a:r>
            <a:r>
              <a:rPr lang="zh-CN" altLang="en-US" sz="2000" b="1" dirty="0"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latin typeface="+mn-ea"/>
              </a:rPr>
              <a:t>八、主要时间节点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九</a:t>
            </a:r>
            <a:r>
              <a:rPr lang="zh-CN" altLang="en-US" sz="2000" b="1" dirty="0" smtClean="0">
                <a:latin typeface="+mn-ea"/>
              </a:rPr>
              <a:t>、信息发布与咨询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071538" y="2071678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0877" y="243540"/>
            <a:ext cx="7258000" cy="1097227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三、选课说明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核心课与普及课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9750" y="1484784"/>
            <a:ext cx="817245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endParaRPr lang="zh-CN" altLang="en-US" b="1" dirty="0"/>
          </a:p>
          <a:p>
            <a:pPr algn="l">
              <a:defRPr/>
            </a:pP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defRPr/>
            </a:pPr>
            <a:endParaRPr lang="en-US" altLang="zh-CN" sz="8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defRPr/>
            </a:pPr>
            <a:r>
              <a:rPr lang="en-US" altLang="zh-CN" sz="2400" b="1" dirty="0">
                <a:ea typeface="楷体_GB2312" pitchFamily="49" charset="-122"/>
              </a:rPr>
              <a:t>    </a:t>
            </a:r>
            <a:endParaRPr lang="zh-CN" altLang="en-US" sz="2000" b="1" dirty="0">
              <a:latin typeface="楷体_GB2312" pitchFamily="49" charset="-122"/>
              <a:ea typeface="楷体_GB2312" pitchFamily="49" charset="-122"/>
            </a:endParaRPr>
          </a:p>
          <a:p>
            <a:pPr marL="457200" indent="-457200" algn="l">
              <a:defRPr/>
            </a:pPr>
            <a:endParaRPr lang="en-US" altLang="zh-CN" sz="20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8739" y="6309320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楷体" pitchFamily="49" charset="-122"/>
                <a:ea typeface="楷体" pitchFamily="49" charset="-122"/>
                <a:hlinkClick r:id="rId5" action="ppaction://hlinkfile"/>
              </a:rPr>
              <a:t>2015-2016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hlinkClick r:id="rId5" action="ppaction://hlinkfile"/>
              </a:rPr>
              <a:t>学年核心课列表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42911" y="1285860"/>
          <a:ext cx="7858180" cy="471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3"/>
                <a:gridCol w="1285884"/>
                <a:gridCol w="5643603"/>
              </a:tblGrid>
              <a:tr h="1133737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核心课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仿宋" pitchFamily="49" charset="-122"/>
                        <a:ea typeface="仿宋" pitchFamily="49" charset="-122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dk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课程介绍</a:t>
                      </a:r>
                      <a:endParaRPr lang="zh-CN" altLang="en-US" sz="1800" b="1" kern="1200" dirty="0">
                        <a:solidFill>
                          <a:schemeClr val="dk1"/>
                        </a:solidFill>
                        <a:latin typeface="仿宋" pitchFamily="49" charset="-122"/>
                        <a:ea typeface="仿宋" pitchFamily="49" charset="-122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800" b="1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本学科</a:t>
                      </a:r>
                      <a:r>
                        <a:rPr lang="en-US" altLang="zh-CN" sz="1800" b="1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en-US" sz="1800" b="1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专业学生必修学位课</a:t>
                      </a:r>
                      <a:r>
                        <a:rPr lang="en-US" altLang="zh-CN" sz="1800" b="1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,</a:t>
                      </a:r>
                      <a:r>
                        <a:rPr lang="zh-CN" altLang="en-US" sz="1800" b="1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也可作为其它学科</a:t>
                      </a:r>
                      <a:r>
                        <a:rPr lang="en-US" altLang="zh-CN" sz="1800" b="1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en-US" sz="1800" b="1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专业的普及课。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56848">
                <a:tc vMerge="1">
                  <a:txBody>
                    <a:bodyPr/>
                    <a:lstStyle/>
                    <a:p>
                      <a:endParaRPr lang="zh-CN" altLang="en-US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仿宋" pitchFamily="49" charset="-122"/>
                          <a:ea typeface="仿宋" pitchFamily="49" charset="-122"/>
                        </a:rPr>
                        <a:t>选课要求</a:t>
                      </a:r>
                      <a:endParaRPr lang="zh-CN" altLang="en-US" b="1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原则上要求每位同学修读本学科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专业的核心课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2-3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门；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1133737">
                <a:tc vMerge="1">
                  <a:txBody>
                    <a:bodyPr/>
                    <a:lstStyle/>
                    <a:p>
                      <a:endParaRPr lang="zh-CN" altLang="en-US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b="1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本学年核心课开课门数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1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门的学科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专业，修读本科学或专业的全部核心课；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1133737">
                <a:tc vMerge="1">
                  <a:txBody>
                    <a:bodyPr/>
                    <a:lstStyle/>
                    <a:p>
                      <a:endParaRPr lang="zh-CN" altLang="en-US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b="1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未做课程设置的学科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专业，根据导师或培养单位的意见选课。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6568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仿宋" pitchFamily="49" charset="-122"/>
                          <a:ea typeface="仿宋" pitchFamily="49" charset="-122"/>
                        </a:rPr>
                        <a:t>普及课</a:t>
                      </a:r>
                      <a:endParaRPr lang="zh-CN" altLang="en-US" b="1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</a:rPr>
                        <a:t>根据导师和培养单位意见选择作为学位或非学位课。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4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624" y="215900"/>
            <a:ext cx="7499176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三、选课说明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研讨课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505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583148"/>
              </p:ext>
            </p:extLst>
          </p:nvPr>
        </p:nvGraphicFramePr>
        <p:xfrm>
          <a:off x="446088" y="1196750"/>
          <a:ext cx="8251825" cy="4946893"/>
        </p:xfrm>
        <a:graphic>
          <a:graphicData uri="http://schemas.openxmlformats.org/drawingml/2006/table">
            <a:tbl>
              <a:tblPr/>
              <a:tblGrid>
                <a:gridCol w="1846262"/>
                <a:gridCol w="6405563"/>
              </a:tblGrid>
              <a:tr h="1586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选修课程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kern="12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根据导师和培养单位意见选择作为学位或非学位课。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7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教学方式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kern="12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研讨课以研讨为主、讲授为辅，主持教师讲授课时不超过总学时的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1/3</a:t>
                      </a:r>
                      <a:r>
                        <a:rPr kumimoji="0" lang="zh-CN" altLang="en-US" sz="2000" b="1" kern="12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，其余时间安排学生研讨或演讲，教师现场指导和点评。</a:t>
                      </a:r>
                      <a:endParaRPr kumimoji="1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限选人数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kern="12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研讨课一般应采取小班制</a:t>
                      </a: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" pitchFamily="49" charset="-122"/>
                          <a:ea typeface="仿宋" pitchFamily="49" charset="-122"/>
                        </a:rPr>
                        <a:t>，</a:t>
                      </a:r>
                      <a:r>
                        <a:rPr kumimoji="0" lang="zh-CN" altLang="en-US" sz="2000" b="1" kern="12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学生报名后由主持教师在第</a:t>
                      </a:r>
                      <a:r>
                        <a:rPr kumimoji="0" lang="en-US" altLang="zh-CN" sz="2000" b="1" kern="12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2</a:t>
                      </a:r>
                      <a:r>
                        <a:rPr kumimoji="0" lang="zh-CN" altLang="en-US" sz="2000" b="1" kern="1200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  <a:cs typeface="+mn-cs"/>
                        </a:rPr>
                        <a:t>周上课之前在系统筛选确认上课名单。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3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8180" y="155925"/>
            <a:ext cx="7571184" cy="90884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三、选课说明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科学前沿讲座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57158" y="1000108"/>
            <a:ext cx="8434388" cy="5143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>
              <a:buSzPct val="100000"/>
              <a:buNone/>
            </a:pPr>
            <a:endParaRPr lang="en-US" altLang="zh-CN" sz="800" b="1" dirty="0" smtClean="0">
              <a:latin typeface="+mn-ea"/>
            </a:endParaRPr>
          </a:p>
          <a:p>
            <a:pPr marL="0">
              <a:buSzPct val="100000"/>
              <a:buNone/>
            </a:pPr>
            <a:r>
              <a:rPr lang="zh-CN" altLang="en-US" sz="20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科学前沿讲座以特定主题的系列讲座方式开展。包括各学院组织开设的专题系列讲座以及本科生部组织开设的</a:t>
            </a:r>
            <a:r>
              <a:rPr lang="en-US" altLang="zh-CN" sz="20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0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科学前沿名家进展系列讲座</a:t>
            </a:r>
            <a:r>
              <a:rPr lang="en-US" altLang="zh-CN" sz="20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0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000" b="1" dirty="0" smtClean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  <a:p>
            <a:pPr marL="0">
              <a:buSzPct val="100000"/>
              <a:buNone/>
            </a:pPr>
            <a:endParaRPr lang="en-US" altLang="zh-CN" sz="2600" b="1" dirty="0" smtClean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  <a:p>
            <a:pPr marL="0">
              <a:buSzPct val="100000"/>
              <a:buNone/>
            </a:pPr>
            <a:endParaRPr lang="en-US" altLang="zh-CN" sz="1000" b="1" dirty="0" smtClean="0">
              <a:latin typeface="+mn-ea"/>
            </a:endParaRPr>
          </a:p>
        </p:txBody>
      </p:sp>
      <p:pic>
        <p:nvPicPr>
          <p:cNvPr id="4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28596" y="2000241"/>
          <a:ext cx="8286808" cy="4174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6858048"/>
              </a:tblGrid>
              <a:tr h="71437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</a:rPr>
                        <a:t>面向对象</a:t>
                      </a:r>
                      <a:endParaRPr lang="zh-CN" altLang="en-US" b="1" dirty="0">
                        <a:solidFill>
                          <a:schemeClr val="tx1"/>
                        </a:solidFill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solidFill>
                            <a:schemeClr val="tx1"/>
                          </a:solidFill>
                          <a:latin typeface="仿宋" pitchFamily="49" charset="-122"/>
                          <a:ea typeface="仿宋" pitchFamily="49" charset="-122"/>
                        </a:rPr>
                        <a:t>作为专业选修课（非学位课）修读，面向参加集中教学的硕士、硕博和直博研究生。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仿宋" pitchFamily="49" charset="-122"/>
                          <a:ea typeface="仿宋" pitchFamily="49" charset="-122"/>
                        </a:rPr>
                        <a:t>选课与记录</a:t>
                      </a:r>
                      <a:endParaRPr lang="en-US" altLang="zh-CN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b="1" dirty="0" smtClean="0">
                          <a:latin typeface="仿宋" pitchFamily="49" charset="-122"/>
                          <a:ea typeface="仿宋" pitchFamily="49" charset="-122"/>
                        </a:rPr>
                        <a:t>学时方式</a:t>
                      </a:r>
                      <a:endParaRPr lang="zh-CN" altLang="en-US" b="1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不参加网络选课；</a:t>
                      </a:r>
                      <a:endParaRPr lang="en-US" altLang="zh-CN" sz="18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需在讲座开始前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10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分钟内刷一卡通计录修读学时，过后一律不能补刷；</a:t>
                      </a:r>
                      <a:endParaRPr lang="en-US" altLang="zh-CN" sz="18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部分讲座只面向特定学生，其它学生修读不计入总学时和学分。</a:t>
                      </a:r>
                      <a:endParaRPr lang="zh-CN" altLang="en-US" dirty="0"/>
                    </a:p>
                  </a:txBody>
                  <a:tcPr/>
                </a:tc>
              </a:tr>
              <a:tr h="1126361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仿宋" pitchFamily="49" charset="-122"/>
                          <a:ea typeface="仿宋" pitchFamily="49" charset="-122"/>
                        </a:rPr>
                        <a:t>计分规则</a:t>
                      </a:r>
                      <a:endParaRPr lang="zh-CN" altLang="en-US" b="1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所修学时只在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2015-2016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学年内有效，不能累计到下一学年。</a:t>
                      </a:r>
                      <a:endParaRPr lang="en-US" altLang="zh-CN" sz="1800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学年结束后，统计每位同学修读的总学时。修读总学时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10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学时以内不计学分、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10-19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学时计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0.5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学分、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20-29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学时计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1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学分、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30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学时及以上计</a:t>
                      </a:r>
                      <a:r>
                        <a:rPr 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1.5</a:t>
                      </a:r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学分。</a:t>
                      </a:r>
                      <a:endParaRPr lang="zh-CN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6431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仿宋" pitchFamily="49" charset="-122"/>
                          <a:ea typeface="仿宋" pitchFamily="49" charset="-122"/>
                        </a:rPr>
                        <a:t>讲座信息</a:t>
                      </a:r>
                      <a:endParaRPr lang="en-US" altLang="zh-CN" b="1" dirty="0" smtClean="0">
                        <a:latin typeface="仿宋" pitchFamily="49" charset="-122"/>
                        <a:ea typeface="仿宋" pitchFamily="49" charset="-122"/>
                      </a:endParaRPr>
                    </a:p>
                    <a:p>
                      <a:r>
                        <a:rPr lang="zh-CN" altLang="en-US" b="1" dirty="0" smtClean="0">
                          <a:latin typeface="仿宋" pitchFamily="49" charset="-122"/>
                          <a:ea typeface="仿宋" pitchFamily="49" charset="-122"/>
                        </a:rPr>
                        <a:t>发布途径</a:t>
                      </a:r>
                      <a:endParaRPr lang="zh-CN" altLang="en-US" b="1" dirty="0">
                        <a:latin typeface="仿宋" pitchFamily="49" charset="-122"/>
                        <a:ea typeface="仿宋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仿宋" pitchFamily="49" charset="-122"/>
                          <a:ea typeface="仿宋" pitchFamily="49" charset="-122"/>
                        </a:rPr>
                        <a:t>电子邮件、教学楼内电子显示屏、学校主页活动预告栏、各校区张贴海报、选课系统讲座管理模块与教务部微信公众平台（国科大教务）公告。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8180" y="155925"/>
            <a:ext cx="7571184" cy="90884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三、选课说明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公共课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196752"/>
            <a:ext cx="8434388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buSzPct val="100000"/>
              <a:buFont typeface="Wingdings" pitchFamily="2" charset="2"/>
              <a:buChar char="Ø"/>
            </a:pPr>
            <a:r>
              <a:rPr lang="zh-CN" altLang="en-US" sz="2200" b="1" dirty="0" smtClean="0">
                <a:latin typeface="楷体_GB2312" pitchFamily="49" charset="-122"/>
                <a:ea typeface="楷体_GB2312" pitchFamily="49" charset="-122"/>
              </a:rPr>
              <a:t>公共必修课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zh-CN" sz="2000" b="1" dirty="0" smtClean="0">
                <a:latin typeface="楷体_GB2312" pitchFamily="49" charset="-122"/>
                <a:ea typeface="楷体_GB2312" pitchFamily="49" charset="-122"/>
              </a:rPr>
              <a:t>课程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“自然辩证法概论”、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中国特色社会主义理论与实践研究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”、“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中国马克思主义与当代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”、“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知识产权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”、</a:t>
            </a:r>
            <a:r>
              <a:rPr lang="zh-CN" altLang="zh-CN" sz="2000" b="1" dirty="0" smtClean="0">
                <a:latin typeface="楷体_GB2312" pitchFamily="49" charset="-122"/>
                <a:ea typeface="楷体_GB2312" pitchFamily="49" charset="-122"/>
              </a:rPr>
              <a:t>“英语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A”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、和“英语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B”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、实行分班，请同学们注意选课及选班时间不要冲突。</a:t>
            </a:r>
            <a:endParaRPr lang="en-US" altLang="zh-CN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    2.“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人文系列讲座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”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课程要求</a:t>
            </a:r>
            <a:r>
              <a:rPr lang="zh-CN" altLang="en-US" sz="2000" dirty="0" smtClean="0"/>
              <a:t>任意选听至少</a:t>
            </a:r>
            <a:r>
              <a:rPr lang="en-US" sz="2000" dirty="0" smtClean="0"/>
              <a:t>8</a:t>
            </a:r>
            <a:r>
              <a:rPr lang="zh-CN" altLang="en-US" sz="2000" dirty="0" smtClean="0"/>
              <a:t>次讲座。</a:t>
            </a:r>
            <a:endParaRPr lang="zh-CN" altLang="en-US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 marL="609600" indent="-609600">
              <a:buFontTx/>
              <a:buNone/>
            </a:pPr>
            <a:endParaRPr lang="zh-CN" sz="2000" b="1" dirty="0" smtClean="0">
              <a:solidFill>
                <a:srgbClr val="F62C0A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rgbClr val="262673"/>
              </a:buClr>
              <a:buSzPct val="100000"/>
              <a:buFont typeface="Wingdings" pitchFamily="2" charset="2"/>
              <a:buChar char="Ø"/>
            </a:pPr>
            <a:r>
              <a:rPr lang="zh-CN" sz="2200" b="1" dirty="0" smtClean="0">
                <a:latin typeface="楷体_GB2312" pitchFamily="49" charset="-122"/>
                <a:ea typeface="楷体_GB2312" pitchFamily="49" charset="-122"/>
              </a:rPr>
              <a:t>公共选修课</a:t>
            </a:r>
            <a:endParaRPr lang="en-US" altLang="zh-CN" sz="2200" b="1" dirty="0" smtClean="0">
              <a:latin typeface="楷体_GB2312" pitchFamily="49" charset="-122"/>
              <a:ea typeface="楷体_GB2312" pitchFamily="49" charset="-122"/>
            </a:endParaRPr>
          </a:p>
          <a:p>
            <a:pPr marL="609600" indent="-609600" eaLnBrk="1" hangingPunct="1">
              <a:lnSpc>
                <a:spcPct val="150000"/>
              </a:lnSpc>
              <a:buClr>
                <a:srgbClr val="262673"/>
              </a:buClr>
              <a:buSzPct val="111000"/>
              <a:buFontTx/>
              <a:buNone/>
            </a:pPr>
            <a:r>
              <a:rPr lang="zh-CN" altLang="en-US" sz="1800" b="1" dirty="0" smtClean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sz="2000" b="1" dirty="0" smtClean="0">
                <a:latin typeface="楷体_GB2312" pitchFamily="49" charset="-122"/>
                <a:ea typeface="楷体_GB2312" pitchFamily="49" charset="-122"/>
              </a:rPr>
              <a:t>实行限选政策，名额有限，先到先得。</a:t>
            </a:r>
            <a:endParaRPr lang="en-US" altLang="zh-CN" sz="2000" b="1" dirty="0">
              <a:latin typeface="楷体_GB2312" pitchFamily="49" charset="-122"/>
              <a:ea typeface="楷体_GB2312" pitchFamily="49" charset="-122"/>
            </a:endParaRPr>
          </a:p>
          <a:p>
            <a:pPr marL="609600" indent="-609600" eaLnBrk="1" hangingPunct="1">
              <a:lnSpc>
                <a:spcPct val="150000"/>
              </a:lnSpc>
              <a:buClr>
                <a:srgbClr val="262673"/>
              </a:buClr>
              <a:buSzPct val="111000"/>
              <a:buFontTx/>
              <a:buNone/>
            </a:pP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    2.</a:t>
            </a:r>
            <a:r>
              <a:rPr lang="zh-CN" sz="2000" b="1" dirty="0" smtClean="0">
                <a:latin typeface="楷体_GB2312" pitchFamily="49" charset="-122"/>
                <a:ea typeface="楷体_GB2312" pitchFamily="49" charset="-122"/>
              </a:rPr>
              <a:t>体育类课程（开课编号前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五</a:t>
            </a:r>
            <a:r>
              <a:rPr lang="zh-CN" sz="2000" b="1" dirty="0" smtClean="0">
                <a:latin typeface="楷体_GB2312" pitchFamily="49" charset="-122"/>
                <a:ea typeface="楷体_GB2312" pitchFamily="49" charset="-122"/>
              </a:rPr>
              <a:t>位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TYMGX</a:t>
            </a:r>
            <a:r>
              <a:rPr lang="zh-CN" sz="2000" b="1" dirty="0" smtClean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sz="2000" b="1" dirty="0" smtClean="0">
                <a:latin typeface="楷体_GB2312" pitchFamily="49" charset="-122"/>
                <a:ea typeface="楷体_GB2312" pitchFamily="49" charset="-122"/>
              </a:rPr>
              <a:t>全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学</a:t>
            </a:r>
            <a:r>
              <a:rPr lang="zh-CN" sz="2000" b="1" dirty="0" smtClean="0">
                <a:latin typeface="楷体_GB2312" pitchFamily="49" charset="-122"/>
                <a:ea typeface="楷体_GB2312" pitchFamily="49" charset="-122"/>
              </a:rPr>
              <a:t>年所选体育类课程累计学分最多以</a:t>
            </a: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0.5</a:t>
            </a:r>
            <a:r>
              <a:rPr lang="zh-CN" sz="2000" b="1" dirty="0" smtClean="0">
                <a:latin typeface="楷体_GB2312" pitchFamily="49" charset="-122"/>
                <a:ea typeface="楷体_GB2312" pitchFamily="49" charset="-122"/>
              </a:rPr>
              <a:t>学分计。</a:t>
            </a:r>
            <a:endParaRPr lang="en-US" altLang="zh-CN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rgbClr val="262673"/>
              </a:buClr>
              <a:buSzPct val="100000"/>
              <a:buNone/>
            </a:pPr>
            <a:r>
              <a:rPr lang="en-US" altLang="zh-CN" sz="2000" b="1" dirty="0" smtClean="0">
                <a:latin typeface="楷体_GB2312" pitchFamily="49" charset="-122"/>
                <a:ea typeface="楷体_GB2312" pitchFamily="49" charset="-122"/>
              </a:rPr>
              <a:t>    3.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公管学院的核心课和普及课可以作为公选课修读，选课的时候选择课程属性，学分不同。对应表见附件。</a:t>
            </a:r>
            <a:endParaRPr lang="en-US" altLang="zh-CN" sz="8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rgbClr val="262673"/>
              </a:buClr>
              <a:buSzPct val="100000"/>
              <a:buNone/>
            </a:pPr>
            <a:endParaRPr lang="en-US" altLang="zh-CN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rgbClr val="262673"/>
              </a:buClr>
              <a:buSzPct val="100000"/>
              <a:buNone/>
            </a:pPr>
            <a:r>
              <a:rPr lang="zh-CN" altLang="en-US" sz="1700" b="1" dirty="0" smtClean="0">
                <a:latin typeface="楷体_GB2312" pitchFamily="49" charset="-122"/>
                <a:ea typeface="楷体_GB2312" pitchFamily="49" charset="-122"/>
              </a:rPr>
              <a:t>附：</a:t>
            </a:r>
            <a:r>
              <a:rPr lang="zh-CN" altLang="en-US" sz="1700" b="1" dirty="0" smtClean="0">
                <a:latin typeface="楷体_GB2312" pitchFamily="49" charset="-122"/>
                <a:ea typeface="楷体_GB2312" pitchFamily="49" charset="-122"/>
                <a:hlinkClick r:id="rId2" action="ppaction://hlinkfile"/>
              </a:rPr>
              <a:t>公管学院可做公选课的课程列表。</a:t>
            </a:r>
            <a:endParaRPr lang="en-US" altLang="zh-CN" sz="17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rgbClr val="262673"/>
              </a:buClr>
              <a:buSzPct val="100000"/>
              <a:buNone/>
            </a:pPr>
            <a:endParaRPr lang="zh-CN" sz="2000" b="1" dirty="0" smtClean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9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215900"/>
            <a:ext cx="7427168" cy="547688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三、选课说明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必修课开设学期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93812" y="1060806"/>
            <a:ext cx="8047038" cy="235449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学术型</a:t>
            </a:r>
            <a:r>
              <a:rPr lang="zh-CN" altLang="en-US" sz="14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  <a:endParaRPr lang="en-US" altLang="zh-CN" sz="1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自然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辩证法概论：秋季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学期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中国特色社会主义理论与实践研究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：春季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学期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人文系列讲座：跨学期、全学年</a:t>
            </a:r>
            <a:endParaRPr lang="en-US" altLang="zh-CN" sz="1400" b="1" dirty="0" smtClean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中国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马克思主义与当代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：春季学期（</a:t>
            </a:r>
            <a:r>
              <a:rPr lang="zh-CN" altLang="en-US" sz="1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硕博</a:t>
            </a:r>
            <a:r>
              <a:rPr lang="en-US" altLang="zh-CN" sz="1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直博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）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英语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（见后面英语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选课说明）</a:t>
            </a:r>
            <a:endParaRPr lang="en-US" altLang="zh-CN" sz="1400" b="1" dirty="0" smtClean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英语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（见后面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英语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选课说明）（</a:t>
            </a:r>
            <a:r>
              <a:rPr lang="zh-CN" altLang="en-US" sz="1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硕博</a:t>
            </a:r>
            <a:r>
              <a:rPr lang="en-US" altLang="zh-CN" sz="1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直博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593812" y="3501008"/>
            <a:ext cx="8047038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专业硕士：</a:t>
            </a:r>
            <a:endParaRPr lang="en-US" altLang="zh-CN" sz="1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自然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辩证法概论：秋季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学期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中国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特色社会主义理论与实践研究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：春季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学期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人文系列讲座：跨学期、全学年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英语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见后面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英语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选课说明）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英语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（专业英语）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春季学期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知识产权：秋季学期</a:t>
            </a:r>
            <a:endParaRPr lang="en-US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信息检索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：秋季学期和春季学期</a:t>
            </a:r>
            <a:endParaRPr lang="zh-CN" altLang="en-US" dirty="0"/>
          </a:p>
        </p:txBody>
      </p:sp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00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608712" cy="547688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三、选课说明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硕士英语（英语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graphicFrame>
        <p:nvGraphicFramePr>
          <p:cNvPr id="6553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739578"/>
              </p:ext>
            </p:extLst>
          </p:nvPr>
        </p:nvGraphicFramePr>
        <p:xfrm>
          <a:off x="431800" y="1059744"/>
          <a:ext cx="8251825" cy="5002619"/>
        </p:xfrm>
        <a:graphic>
          <a:graphicData uri="http://schemas.openxmlformats.org/drawingml/2006/table">
            <a:tbl>
              <a:tblPr/>
              <a:tblGrid>
                <a:gridCol w="1846263"/>
                <a:gridCol w="6405562"/>
              </a:tblGrid>
              <a:tr h="10605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课程性质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硕士生的学位必修课，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学分。秋季和春季两个学期完成学习。</a:t>
                      </a:r>
                      <a:r>
                        <a:rPr kumimoji="1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班（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学时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周）为综合技能课；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A+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班（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4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学时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周）分为读写（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学时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周）和听说（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学时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/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周）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96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分级教学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、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9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10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日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举行英语复查分级考试，考试成绩达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70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分通过，登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录为英语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的最终成绩，获得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学分；未通过学生考试成绩不予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登录，必须选课。依据英语复查分级考试成绩以及秋季学期末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的课程考试成绩编入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班或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A+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班学习。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、秋季学期末，课程考试，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70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分通过，获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学分；未通过学生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考试成绩不予登录，继续在春季学期选课。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、春季学期末，课程考试，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60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分通过，获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学分。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8886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课程补考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春季学期考试没有通过的学生，须参加补考；补考时间与考试内容与相应课程期末考试相同，不另行组织；具体补考办法请参加见外语系主页。 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3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选课内容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班学生只选一个班。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A+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班须选二个班。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18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选课时间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2015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年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9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17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日中午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12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：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30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通过选课系统网上选班</a:t>
                      </a:r>
                    </a:p>
                  </a:txBody>
                  <a:tcPr marT="45715" marB="45715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27" name="矩形 4"/>
          <p:cNvSpPr>
            <a:spLocks noChangeArrowheads="1"/>
          </p:cNvSpPr>
          <p:nvPr/>
        </p:nvSpPr>
        <p:spPr bwMode="auto">
          <a:xfrm>
            <a:off x="373063" y="6313488"/>
            <a:ext cx="8434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b="1">
                <a:latin typeface="楷体_GB2312" pitchFamily="49" charset="-122"/>
                <a:ea typeface="楷体_GB2312" pitchFamily="49" charset="-122"/>
              </a:rPr>
              <a:t>其他相关信息查询请登陆 </a:t>
            </a:r>
            <a:r>
              <a:rPr kumimoji="1" lang="en-US" altLang="zh-CN" b="1">
                <a:latin typeface="楷体_GB2312" pitchFamily="49" charset="-122"/>
                <a:ea typeface="楷体_GB2312" pitchFamily="49" charset="-122"/>
              </a:rPr>
              <a:t>foreign.ucas.ac.cn </a:t>
            </a:r>
            <a:r>
              <a:rPr kumimoji="1" lang="en-US" altLang="zh-CN" b="1"/>
              <a:t>/</a:t>
            </a:r>
            <a:r>
              <a:rPr kumimoji="1" lang="zh-CN" altLang="en-US" b="1"/>
              <a:t>公共课程</a:t>
            </a:r>
          </a:p>
        </p:txBody>
      </p:sp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9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教学秘书办公室</a:t>
            </a:r>
            <a:r>
              <a:rPr lang="zh-CN" altLang="en-US" dirty="0" smtClean="0"/>
              <a:t>：学园四</a:t>
            </a:r>
            <a:r>
              <a:rPr lang="en-US" altLang="zh-CN" smtClean="0"/>
              <a:t>-204</a:t>
            </a:r>
          </a:p>
          <a:p>
            <a:r>
              <a:rPr lang="zh-CN" altLang="en-US" smtClean="0"/>
              <a:t>电话</a:t>
            </a:r>
            <a:r>
              <a:rPr lang="zh-CN" altLang="en-US" dirty="0" smtClean="0"/>
              <a:t>：</a:t>
            </a:r>
            <a:r>
              <a:rPr lang="en-US" altLang="zh-CN" dirty="0" smtClean="0"/>
              <a:t>69672731/88256012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6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1187624" y="215900"/>
            <a:ext cx="7344816" cy="547688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三、选课说明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---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博士英语（英语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</a:p>
        </p:txBody>
      </p:sp>
      <p:graphicFrame>
        <p:nvGraphicFramePr>
          <p:cNvPr id="6656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154403"/>
              </p:ext>
            </p:extLst>
          </p:nvPr>
        </p:nvGraphicFramePr>
        <p:xfrm>
          <a:off x="468313" y="1052735"/>
          <a:ext cx="8251825" cy="5106764"/>
        </p:xfrm>
        <a:graphic>
          <a:graphicData uri="http://schemas.openxmlformats.org/drawingml/2006/table">
            <a:tbl>
              <a:tblPr/>
              <a:tblGrid>
                <a:gridCol w="1846262"/>
                <a:gridCol w="6405563"/>
              </a:tblGrid>
              <a:tr h="7819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课程性质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博士英语必修课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。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通过者，获得博士学位英语相应学分。硕博连读生在取得博士生资格后，其获得的英语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B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课程学分认定为博士学位英语学分。</a:t>
                      </a:r>
                      <a:endParaRPr kumimoji="1" lang="zh-CN" alt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07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选课资格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1.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博士研究生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(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未通过英语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B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考试的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2.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已通过英语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考试学术型硕士生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3.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每位学生只能参加一次课程学习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848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选课内容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1.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必须选一门高级写作或高级读写</a:t>
                      </a:r>
                      <a:r>
                        <a:rPr kumimoji="1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，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一门高级口语或高级听说，共计两门（每周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4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学时，共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72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学时，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学分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）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，不得多选或少选，也不得分两个学期选修。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免修考试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已通过英语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A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的但未修读过英语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B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课程的学术型硕士生可报名参加每年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月、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6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月免修考试。每位学生只能参加一次英语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B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免修考试。以报名记录为准，缺考者按未通过计。成绩达到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70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分可免修本课程，按实际分数登录成绩，未达到</a:t>
                      </a: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70</a:t>
                      </a: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分的不予登录 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84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课程补考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没有通过考试的学生，须参加补考；补考时间与考试内容与相应课程期末考试相同，不另行组织；具体补考办法请参加见外语系主页。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25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选课时间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2015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年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9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17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日中午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12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：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30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通过选课系统网上选班</a:t>
                      </a:r>
                    </a:p>
                  </a:txBody>
                  <a:tcPr marT="45721" marB="45721"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2554" name="矩形 4"/>
          <p:cNvSpPr>
            <a:spLocks noChangeArrowheads="1"/>
          </p:cNvSpPr>
          <p:nvPr/>
        </p:nvSpPr>
        <p:spPr bwMode="auto">
          <a:xfrm>
            <a:off x="409575" y="6203950"/>
            <a:ext cx="843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b="1">
                <a:latin typeface="楷体_GB2312" pitchFamily="49" charset="-122"/>
                <a:ea typeface="楷体_GB2312" pitchFamily="49" charset="-122"/>
              </a:rPr>
              <a:t>其他相关信息查询请登陆</a:t>
            </a:r>
            <a:r>
              <a:rPr kumimoji="1" lang="en-US" altLang="zh-CN" b="1">
                <a:latin typeface="楷体_GB2312" pitchFamily="49" charset="-122"/>
                <a:ea typeface="楷体_GB2312" pitchFamily="49" charset="-122"/>
              </a:rPr>
              <a:t>foreign.ucas.ac.cn </a:t>
            </a:r>
            <a:r>
              <a:rPr kumimoji="1" lang="en-US" altLang="zh-CN" b="1"/>
              <a:t>/</a:t>
            </a:r>
            <a:r>
              <a:rPr kumimoji="1" lang="zh-CN" altLang="en-US" b="1"/>
              <a:t>公共课程</a:t>
            </a:r>
          </a:p>
        </p:txBody>
      </p:sp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1191114" y="243541"/>
            <a:ext cx="6923112" cy="547688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三、选课说明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---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专业硕士英语（英语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</a:p>
        </p:txBody>
      </p:sp>
      <p:graphicFrame>
        <p:nvGraphicFramePr>
          <p:cNvPr id="6758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476664"/>
              </p:ext>
            </p:extLst>
          </p:nvPr>
        </p:nvGraphicFramePr>
        <p:xfrm>
          <a:off x="431800" y="1099944"/>
          <a:ext cx="8251825" cy="4921344"/>
        </p:xfrm>
        <a:graphic>
          <a:graphicData uri="http://schemas.openxmlformats.org/drawingml/2006/table">
            <a:tbl>
              <a:tblPr/>
              <a:tblGrid>
                <a:gridCol w="1846263"/>
                <a:gridCol w="6405562"/>
              </a:tblGrid>
              <a:tr h="909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课程性质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为专业硕士开设，课程安排在春季学期，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36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学时，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学分。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19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课程要求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1.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进入课程学习的学生均参加期末考试，卷面成绩与平时成绩合成总成绩。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1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2.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成绩不及格的学生须参加在同一学年夏季学期安排的统一考试。成绩合格者，按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60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分登录，获得相应学分。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8896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课程补考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在校期间考试没有通过的学生，回所后须参加补考；补考时间与考试内容与相应课程期末考试相同，不另行组织；具体补考办法请参加见外语系主页。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23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选课内容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英语</a:t>
                      </a:r>
                      <a:r>
                        <a:rPr kumimoji="1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C</a:t>
                      </a: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的学生每人只选一个班。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230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选课时间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春季学期开课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47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575" name="矩形 4"/>
          <p:cNvSpPr>
            <a:spLocks noChangeArrowheads="1"/>
          </p:cNvSpPr>
          <p:nvPr/>
        </p:nvSpPr>
        <p:spPr bwMode="auto">
          <a:xfrm>
            <a:off x="373063" y="6313488"/>
            <a:ext cx="8434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b="1">
                <a:latin typeface="楷体_GB2312" pitchFamily="49" charset="-122"/>
                <a:ea typeface="楷体_GB2312" pitchFamily="49" charset="-122"/>
              </a:rPr>
              <a:t>其他相关信息查询请登陆 </a:t>
            </a:r>
            <a:r>
              <a:rPr kumimoji="1" lang="en-US" altLang="zh-CN" b="1">
                <a:latin typeface="楷体_GB2312" pitchFamily="49" charset="-122"/>
                <a:ea typeface="楷体_GB2312" pitchFamily="49" charset="-122"/>
              </a:rPr>
              <a:t>foreign.ucas.ac.cn/</a:t>
            </a:r>
            <a:r>
              <a:rPr kumimoji="1" lang="zh-CN" altLang="en-US" b="1">
                <a:latin typeface="楷体_GB2312" pitchFamily="49" charset="-122"/>
                <a:ea typeface="楷体_GB2312" pitchFamily="49" charset="-122"/>
              </a:rPr>
              <a:t>公共课程</a:t>
            </a:r>
            <a:endParaRPr lang="zh-CN" altLang="en-US"/>
          </a:p>
        </p:txBody>
      </p:sp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13488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2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15900"/>
            <a:ext cx="7499176" cy="54768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三、选课说明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外选课程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 rot="5400000">
            <a:off x="4250532" y="-2729706"/>
            <a:ext cx="571500" cy="8135937"/>
          </a:xfrm>
          <a:prstGeom prst="homePlate">
            <a:avLst>
              <a:gd name="adj" fmla="val 26949"/>
            </a:avLst>
          </a:prstGeom>
          <a:solidFill>
            <a:srgbClr val="87BABF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611188" y="1916113"/>
            <a:ext cx="7921625" cy="919162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116013" y="2081213"/>
            <a:ext cx="70564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外选课程主要内容须与《中国科学院大学研究生课程设置方案》中的相关课程内容一致</a:t>
            </a:r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611188" y="2928938"/>
            <a:ext cx="7921625" cy="919162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116013" y="3270250"/>
            <a:ext cx="6780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填报《中国科学院大学外选课申请表》，</a:t>
            </a:r>
            <a:r>
              <a:rPr lang="zh-CN" altLang="en-US" b="1" dirty="0" smtClean="0">
                <a:ea typeface="楷体_GB2312" pitchFamily="49" charset="-122"/>
              </a:rPr>
              <a:t>报教务部审批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25608" name="AutoShape 9"/>
          <p:cNvSpPr>
            <a:spLocks noChangeArrowheads="1"/>
          </p:cNvSpPr>
          <p:nvPr/>
        </p:nvSpPr>
        <p:spPr bwMode="auto">
          <a:xfrm>
            <a:off x="611188" y="3943350"/>
            <a:ext cx="7921625" cy="919163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1116013" y="4140200"/>
            <a:ext cx="7056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外选课原则上，仅</a:t>
            </a:r>
            <a:r>
              <a:rPr lang="zh-CN" altLang="en-US" b="1" dirty="0" smtClean="0">
                <a:ea typeface="楷体_GB2312" pitchFamily="49" charset="-122"/>
              </a:rPr>
              <a:t>限于 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核心课</a:t>
            </a:r>
            <a:r>
              <a:rPr lang="zh-CN" altLang="en-US" b="1" dirty="0">
                <a:ea typeface="楷体_GB2312" pitchFamily="49" charset="-122"/>
              </a:rPr>
              <a:t>，每人每学年至多选修2门</a:t>
            </a:r>
          </a:p>
        </p:txBody>
      </p:sp>
      <p:sp>
        <p:nvSpPr>
          <p:cNvPr id="25610" name="AutoShape 11"/>
          <p:cNvSpPr>
            <a:spLocks noChangeArrowheads="1"/>
          </p:cNvSpPr>
          <p:nvPr/>
        </p:nvSpPr>
        <p:spPr bwMode="auto">
          <a:xfrm>
            <a:off x="611188" y="4957763"/>
            <a:ext cx="7921625" cy="919162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1116013" y="5313363"/>
            <a:ext cx="67802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持外选课开课单位教务部门的正式成绩单，</a:t>
            </a:r>
            <a:r>
              <a:rPr lang="zh-CN" altLang="en-US" b="1" dirty="0" smtClean="0">
                <a:ea typeface="楷体_GB2312" pitchFamily="49" charset="-122"/>
              </a:rPr>
              <a:t>交教务部登录</a:t>
            </a:r>
            <a:r>
              <a:rPr lang="zh-CN" altLang="en-US" b="1" dirty="0">
                <a:ea typeface="楷体_GB2312" pitchFamily="49" charset="-122"/>
              </a:rPr>
              <a:t>成绩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485775" y="2001838"/>
            <a:ext cx="477838" cy="490537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１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485775" y="3041650"/>
            <a:ext cx="477838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２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485775" y="4056063"/>
            <a:ext cx="477838" cy="490537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３</a:t>
            </a: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457200" y="5105400"/>
            <a:ext cx="477838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４</a:t>
            </a: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2339975" y="1117600"/>
            <a:ext cx="4427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b="1" dirty="0">
                <a:ea typeface="楷体_GB2312" pitchFamily="49" charset="-122"/>
              </a:rPr>
              <a:t>外选课若需计入总学分，有以下要求：</a:t>
            </a:r>
          </a:p>
        </p:txBody>
      </p:sp>
      <p:pic>
        <p:nvPicPr>
          <p:cNvPr id="17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13488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099" y="6465888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2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七、跨学科课程兼修计划（</a:t>
            </a:r>
            <a:r>
              <a:rPr lang="en-US" altLang="zh-CN" sz="2000" b="1" dirty="0">
                <a:latin typeface="+mn-ea"/>
              </a:rPr>
              <a:t>Program-10</a:t>
            </a:r>
            <a:r>
              <a:rPr lang="zh-CN" altLang="en-US" sz="2000" b="1" dirty="0"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latin typeface="+mn-ea"/>
              </a:rPr>
              <a:t>八、主要时间节点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九</a:t>
            </a:r>
            <a:r>
              <a:rPr lang="zh-CN" altLang="en-US" sz="2000" b="1" dirty="0" smtClean="0">
                <a:latin typeface="+mn-ea"/>
              </a:rPr>
              <a:t>、信息发布与咨询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214414" y="2714620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15900"/>
            <a:ext cx="6851104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四、选课及变更程序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 rot="5400000">
            <a:off x="4197350" y="-2728119"/>
            <a:ext cx="571500" cy="8135938"/>
          </a:xfrm>
          <a:prstGeom prst="homePlate">
            <a:avLst>
              <a:gd name="adj" fmla="val 26949"/>
            </a:avLst>
          </a:prstGeom>
          <a:solidFill>
            <a:srgbClr val="87BABF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54113" y="1772816"/>
            <a:ext cx="6657975" cy="648072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indent="355600" algn="l" eaLnBrk="1" hangingPunct="1">
              <a:buFont typeface="Wingdings" pitchFamily="2" charset="2"/>
              <a:buNone/>
              <a:defRPr/>
            </a:pPr>
            <a:r>
              <a:rPr lang="zh-CN" altLang="en-US" b="1" dirty="0">
                <a:ea typeface="楷体_GB2312" pitchFamily="49" charset="-122"/>
              </a:rPr>
              <a:t>在导师指导下，慎重确定所选课程，并特别注明学位课程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1166949" y="2852936"/>
            <a:ext cx="6657975" cy="900113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indent="355600" algn="l">
              <a:defRPr/>
            </a:pPr>
            <a:r>
              <a:rPr lang="zh-CN" altLang="en-US" b="1" dirty="0">
                <a:ea typeface="楷体_GB2312" pitchFamily="49" charset="-122"/>
              </a:rPr>
              <a:t>登录</a:t>
            </a:r>
            <a:r>
              <a:rPr lang="zh-CN" altLang="en-US" b="1" dirty="0" smtClean="0">
                <a:ea typeface="楷体_GB2312" pitchFamily="49" charset="-122"/>
              </a:rPr>
              <a:t>“</a:t>
            </a:r>
            <a:r>
              <a:rPr lang="zh-CN" altLang="en-US" b="1" dirty="0">
                <a:ea typeface="楷体_GB2312" pitchFamily="49" charset="-122"/>
              </a:rPr>
              <a:t>选课</a:t>
            </a:r>
            <a:r>
              <a:rPr lang="zh-CN" altLang="en-US" b="1" dirty="0" smtClean="0">
                <a:ea typeface="楷体_GB2312" pitchFamily="49" charset="-122"/>
              </a:rPr>
              <a:t>系统”</a:t>
            </a:r>
            <a:r>
              <a:rPr lang="zh-CN" altLang="en-US" b="1" dirty="0">
                <a:ea typeface="楷体_GB2312" pitchFamily="49" charset="-122"/>
              </a:rPr>
              <a:t>于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9月</a:t>
            </a:r>
            <a:r>
              <a:rPr lang="en-US" altLang="zh-CN" b="1" dirty="0" smtClean="0">
                <a:solidFill>
                  <a:srgbClr val="FF0000"/>
                </a:solidFill>
                <a:ea typeface="楷体_GB2312" pitchFamily="49" charset="-122"/>
              </a:rPr>
              <a:t>11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日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至9月</a:t>
            </a:r>
            <a:r>
              <a:rPr lang="en-US" altLang="zh-CN" b="1" dirty="0" smtClean="0">
                <a:solidFill>
                  <a:srgbClr val="FF0000"/>
                </a:solidFill>
                <a:ea typeface="楷体_GB2312" pitchFamily="49" charset="-122"/>
              </a:rPr>
              <a:t>25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日</a:t>
            </a:r>
            <a:r>
              <a:rPr lang="zh-CN" altLang="en-US" b="1" dirty="0">
                <a:ea typeface="楷体_GB2312" pitchFamily="49" charset="-122"/>
              </a:rPr>
              <a:t>在线完成网上选课。选课结束后由学院统一打印</a:t>
            </a:r>
            <a:r>
              <a:rPr lang="zh-CN" altLang="en-US" b="1" dirty="0"/>
              <a:t>《</a:t>
            </a:r>
            <a:r>
              <a:rPr lang="zh-CN" altLang="en-US" b="1" dirty="0">
                <a:ea typeface="楷体_GB2312" pitchFamily="49" charset="-122"/>
              </a:rPr>
              <a:t>中国科学院大学研究生选课登记表》</a:t>
            </a:r>
            <a:r>
              <a:rPr lang="zh-CN" altLang="en-US" dirty="0"/>
              <a:t> ，</a:t>
            </a:r>
            <a:r>
              <a:rPr lang="en-US" altLang="zh-CN" b="1" dirty="0">
                <a:solidFill>
                  <a:srgbClr val="FF0000"/>
                </a:solidFill>
                <a:ea typeface="楷体_GB2312" pitchFamily="49" charset="-122"/>
              </a:rPr>
              <a:t>9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  <a:ea typeface="楷体_GB2312" pitchFamily="49" charset="-122"/>
              </a:rPr>
              <a:t>28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日下午各班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班长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到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学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园四</a:t>
            </a:r>
            <a:r>
              <a:rPr lang="en-US" altLang="zh-CN" b="1" dirty="0" smtClean="0">
                <a:solidFill>
                  <a:srgbClr val="FF0000"/>
                </a:solidFill>
                <a:ea typeface="楷体_GB2312" pitchFamily="49" charset="-122"/>
              </a:rPr>
              <a:t>204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办公室</a:t>
            </a:r>
            <a:r>
              <a:rPr lang="zh-CN" altLang="en-US" b="1" dirty="0" smtClean="0">
                <a:ea typeface="楷体_GB2312" pitchFamily="49" charset="-122"/>
              </a:rPr>
              <a:t>领取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1154113" y="4101830"/>
            <a:ext cx="6621462" cy="900113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indent="355600" algn="l">
              <a:defRPr/>
            </a:pPr>
            <a:r>
              <a:rPr lang="zh-CN" altLang="en-US" b="1" dirty="0">
                <a:ea typeface="楷体_GB2312" pitchFamily="49" charset="-122"/>
              </a:rPr>
              <a:t>本人复核签字，然后经导师审核签字，培养单位审核盖章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1135856" y="5380038"/>
            <a:ext cx="6657975" cy="900112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indent="355600" algn="l">
              <a:defRPr/>
            </a:pP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10月</a:t>
            </a:r>
            <a:r>
              <a:rPr lang="en-US" altLang="zh-CN" b="1" dirty="0" smtClean="0">
                <a:solidFill>
                  <a:srgbClr val="FF0000"/>
                </a:solidFill>
                <a:ea typeface="楷体_GB2312" pitchFamily="49" charset="-122"/>
              </a:rPr>
              <a:t>11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日</a:t>
            </a:r>
            <a:r>
              <a:rPr lang="zh-CN" altLang="en-US" b="1" dirty="0" smtClean="0">
                <a:ea typeface="楷体_GB2312" pitchFamily="49" charset="-122"/>
              </a:rPr>
              <a:t>前</a:t>
            </a:r>
            <a:r>
              <a:rPr lang="zh-CN" altLang="en-US" b="1" dirty="0">
                <a:ea typeface="楷体_GB2312" pitchFamily="49" charset="-122"/>
              </a:rPr>
              <a:t>班长收齐《中国科学院大学研究生选课登记表》后交学院审核汇总，</a:t>
            </a:r>
            <a:r>
              <a:rPr lang="en-US" altLang="zh-CN" b="1" dirty="0">
                <a:solidFill>
                  <a:srgbClr val="F62C0A"/>
                </a:solidFill>
                <a:ea typeface="楷体_GB2312" pitchFamily="49" charset="-122"/>
              </a:rPr>
              <a:t>10</a:t>
            </a:r>
            <a:r>
              <a:rPr lang="zh-CN" altLang="en-US" b="1" dirty="0" smtClean="0">
                <a:solidFill>
                  <a:srgbClr val="F62C0A"/>
                </a:solidFill>
                <a:ea typeface="楷体_GB2312" pitchFamily="49" charset="-122"/>
              </a:rPr>
              <a:t>月</a:t>
            </a:r>
            <a:r>
              <a:rPr lang="en-US" altLang="zh-CN" b="1" dirty="0" smtClean="0">
                <a:solidFill>
                  <a:srgbClr val="F62C0A"/>
                </a:solidFill>
                <a:ea typeface="楷体_GB2312" pitchFamily="49" charset="-122"/>
              </a:rPr>
              <a:t>12</a:t>
            </a:r>
            <a:r>
              <a:rPr lang="zh-CN" altLang="en-US" b="1" dirty="0" smtClean="0">
                <a:solidFill>
                  <a:srgbClr val="F62C0A"/>
                </a:solidFill>
                <a:ea typeface="楷体_GB2312" pitchFamily="49" charset="-122"/>
              </a:rPr>
              <a:t>日</a:t>
            </a:r>
            <a:r>
              <a:rPr lang="zh-CN" altLang="en-US" b="1" dirty="0" smtClean="0">
                <a:ea typeface="楷体_GB2312" pitchFamily="49" charset="-122"/>
              </a:rPr>
              <a:t>前上报教务部。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27656" name="Rectangle 17"/>
          <p:cNvSpPr>
            <a:spLocks noChangeArrowheads="1"/>
          </p:cNvSpPr>
          <p:nvPr/>
        </p:nvSpPr>
        <p:spPr bwMode="auto">
          <a:xfrm>
            <a:off x="3898900" y="973138"/>
            <a:ext cx="1536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b="1">
                <a:ea typeface="楷体_GB2312" pitchFamily="49" charset="-122"/>
              </a:rPr>
              <a:t>选课程序</a:t>
            </a:r>
          </a:p>
        </p:txBody>
      </p:sp>
      <p:cxnSp>
        <p:nvCxnSpPr>
          <p:cNvPr id="18" name="肘形连接符 17"/>
          <p:cNvCxnSpPr>
            <a:cxnSpLocks noChangeShapeType="1"/>
            <a:stCxn id="13317" idx="2"/>
            <a:endCxn id="13319" idx="0"/>
          </p:cNvCxnSpPr>
          <p:nvPr/>
        </p:nvCxnSpPr>
        <p:spPr bwMode="auto">
          <a:xfrm>
            <a:off x="4483101" y="2420888"/>
            <a:ext cx="12836" cy="43204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2" name="肘形连接符 17"/>
          <p:cNvCxnSpPr>
            <a:cxnSpLocks noChangeShapeType="1"/>
          </p:cNvCxnSpPr>
          <p:nvPr/>
        </p:nvCxnSpPr>
        <p:spPr bwMode="auto">
          <a:xfrm flipH="1">
            <a:off x="4392613" y="3753049"/>
            <a:ext cx="31092" cy="365254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3" name="肘形连接符 17"/>
          <p:cNvCxnSpPr>
            <a:cxnSpLocks noChangeShapeType="1"/>
          </p:cNvCxnSpPr>
          <p:nvPr/>
        </p:nvCxnSpPr>
        <p:spPr bwMode="auto">
          <a:xfrm rot="5400000">
            <a:off x="4205288" y="5189268"/>
            <a:ext cx="37465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pic>
        <p:nvPicPr>
          <p:cNvPr id="12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13488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4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15900"/>
            <a:ext cx="6624736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四、选课及变更程序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 rot="5400000">
            <a:off x="4448969" y="-2926556"/>
            <a:ext cx="317500" cy="8208962"/>
          </a:xfrm>
          <a:prstGeom prst="homePlate">
            <a:avLst>
              <a:gd name="adj" fmla="val 26949"/>
            </a:avLst>
          </a:prstGeom>
          <a:solidFill>
            <a:srgbClr val="87BABF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419475" y="1052513"/>
            <a:ext cx="2305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>
                <a:ea typeface="楷体_GB2312" pitchFamily="49" charset="-122"/>
              </a:rPr>
              <a:t>增、退选课程序</a:t>
            </a:r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539750" y="1632873"/>
            <a:ext cx="7921625" cy="1295946"/>
          </a:xfrm>
          <a:prstGeom prst="homePlate">
            <a:avLst>
              <a:gd name="adj" fmla="val 1969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1044575" y="1726809"/>
            <a:ext cx="71278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indent="355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>
              <a:buFont typeface="Wingdings" pitchFamily="2" charset="2"/>
              <a:buNone/>
            </a:pPr>
            <a:r>
              <a:rPr lang="zh-CN" altLang="en-US" b="1" dirty="0">
                <a:ea typeface="楷体_GB2312" pitchFamily="49" charset="-122"/>
              </a:rPr>
              <a:t>网络选课封网后，如有增选、退选课程，须由本人</a:t>
            </a:r>
            <a:r>
              <a:rPr lang="zh-CN" altLang="en-US" b="1" dirty="0" smtClean="0">
                <a:ea typeface="楷体_GB2312" pitchFamily="49" charset="-122"/>
              </a:rPr>
              <a:t>向教务部填报</a:t>
            </a:r>
            <a:r>
              <a:rPr lang="zh-CN" altLang="en-US" b="1" dirty="0">
                <a:ea typeface="楷体_GB2312" pitchFamily="49" charset="-122"/>
              </a:rPr>
              <a:t>《中国科学院大学选课变更申请表》（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申请表需要导师签字、培养单位研究生主管部门审核盖章，报所属学院审核。审核同意后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，教务部方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予以办理。</a:t>
            </a:r>
            <a:r>
              <a:rPr lang="zh-CN" altLang="en-US" b="1" dirty="0">
                <a:ea typeface="楷体_GB2312" pitchFamily="49" charset="-122"/>
              </a:rPr>
              <a:t>）</a:t>
            </a:r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539750" y="3356992"/>
            <a:ext cx="7921625" cy="919162"/>
          </a:xfrm>
          <a:prstGeom prst="homePlate">
            <a:avLst>
              <a:gd name="adj" fmla="val 24698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044575" y="3679254"/>
            <a:ext cx="7127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indent="355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增选课程在网络选课结束后两周内或该课程开课两周内</a:t>
            </a:r>
            <a:r>
              <a:rPr lang="zh-CN" altLang="en-US" b="1" dirty="0" smtClean="0">
                <a:ea typeface="楷体_GB2312" pitchFamily="49" charset="-122"/>
              </a:rPr>
              <a:t>完成。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71472" y="4572008"/>
            <a:ext cx="7921625" cy="919162"/>
          </a:xfrm>
          <a:prstGeom prst="homePlate">
            <a:avLst>
              <a:gd name="adj" fmla="val 24698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1000100" y="4857760"/>
            <a:ext cx="7056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indent="355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退课应在该课程学时完成一半前</a:t>
            </a:r>
            <a:r>
              <a:rPr lang="zh-CN" altLang="en-US" b="1" dirty="0" smtClean="0">
                <a:ea typeface="楷体_GB2312" pitchFamily="49" charset="-122"/>
              </a:rPr>
              <a:t>完成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学时</a:t>
            </a:r>
            <a:r>
              <a:rPr lang="zh-CN" altLang="en-US" b="1" dirty="0">
                <a:solidFill>
                  <a:srgbClr val="FF0000"/>
                </a:solidFill>
                <a:ea typeface="楷体_GB2312" pitchFamily="49" charset="-122"/>
              </a:rPr>
              <a:t>过半一律不能退</a:t>
            </a:r>
            <a:r>
              <a:rPr lang="zh-CN" altLang="en-US" b="1" dirty="0" smtClean="0">
                <a:solidFill>
                  <a:srgbClr val="FF0000"/>
                </a:solidFill>
                <a:ea typeface="楷体_GB2312" pitchFamily="49" charset="-122"/>
              </a:rPr>
              <a:t>课 。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593812" y="1892300"/>
            <a:ext cx="298363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 dirty="0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１</a:t>
            </a:r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571472" y="3571876"/>
            <a:ext cx="298363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 dirty="0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２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593812" y="4867545"/>
            <a:ext cx="298363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 dirty="0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３</a:t>
            </a:r>
          </a:p>
        </p:txBody>
      </p:sp>
      <p:pic>
        <p:nvPicPr>
          <p:cNvPr id="14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13488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3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七、跨学科课程兼修计划（</a:t>
            </a:r>
            <a:r>
              <a:rPr lang="en-US" altLang="zh-CN" sz="2000" b="1" dirty="0">
                <a:latin typeface="+mn-ea"/>
              </a:rPr>
              <a:t>Program-10</a:t>
            </a:r>
            <a:r>
              <a:rPr lang="zh-CN" altLang="en-US" sz="2000" b="1" dirty="0"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latin typeface="+mn-ea"/>
              </a:rPr>
              <a:t>八、主要时间节点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九</a:t>
            </a:r>
            <a:r>
              <a:rPr lang="zh-CN" altLang="en-US" sz="2000" b="1" dirty="0" smtClean="0">
                <a:latin typeface="+mn-ea"/>
              </a:rPr>
              <a:t>、信息发布与咨询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214414" y="3357562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15900"/>
            <a:ext cx="7499176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五、缓考、补考和重修</a:t>
            </a:r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395288" y="2112963"/>
            <a:ext cx="1262062" cy="274637"/>
          </a:xfrm>
          <a:prstGeom prst="homePlate">
            <a:avLst>
              <a:gd name="adj" fmla="val 14987"/>
            </a:avLst>
          </a:prstGeom>
          <a:solidFill>
            <a:srgbClr val="87BABF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39750" y="2060575"/>
            <a:ext cx="982663" cy="3651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缓考</a:t>
            </a:r>
          </a:p>
        </p:txBody>
      </p:sp>
      <p:sp>
        <p:nvSpPr>
          <p:cNvPr id="30725" name="Freeform 7"/>
          <p:cNvSpPr>
            <a:spLocks/>
          </p:cNvSpPr>
          <p:nvPr/>
        </p:nvSpPr>
        <p:spPr bwMode="auto">
          <a:xfrm>
            <a:off x="1598613" y="1700213"/>
            <a:ext cx="7204075" cy="1101725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147483647 w 4538"/>
              <a:gd name="T5" fmla="*/ 2147483647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1924050" y="1814513"/>
            <a:ext cx="6724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marL="190500" lvl="1" indent="-188913" algn="l" defTabSz="330200" eaLnBrk="1" hangingPunct="1">
              <a:spcBef>
                <a:spcPct val="20000"/>
              </a:spcBef>
              <a:buFont typeface="Arial" charset="0"/>
              <a:buChar char="•"/>
              <a:tabLst>
                <a:tab pos="8521700" algn="r"/>
              </a:tabLst>
            </a:pPr>
            <a:r>
              <a:rPr lang="zh-CN" altLang="en-US" sz="2000" b="1" dirty="0">
                <a:ea typeface="楷体_GB2312" pitchFamily="49" charset="-122"/>
              </a:rPr>
              <a:t>考前提出申请，填报《中国科学院大学缓考申请表》，</a:t>
            </a:r>
            <a:r>
              <a:rPr lang="zh-CN" altLang="en-US" sz="2000" b="1" dirty="0" smtClean="0">
                <a:ea typeface="楷体_GB2312" pitchFamily="49" charset="-122"/>
              </a:rPr>
              <a:t>经教务部批准</a:t>
            </a:r>
            <a:r>
              <a:rPr lang="zh-CN" altLang="en-US" sz="2000" b="1" dirty="0">
                <a:ea typeface="楷体_GB2312" pitchFamily="49" charset="-122"/>
              </a:rPr>
              <a:t>，缓考成绩按正常考核成绩登录。</a:t>
            </a:r>
            <a:r>
              <a:rPr lang="zh-CN" altLang="en-US" b="1" dirty="0"/>
              <a:t>（</a:t>
            </a:r>
            <a:r>
              <a:rPr lang="zh-CN" altLang="en-US" b="1" dirty="0">
                <a:solidFill>
                  <a:srgbClr val="FF0000"/>
                </a:solidFill>
              </a:rPr>
              <a:t>注意：无故缺考记零分</a:t>
            </a:r>
            <a:r>
              <a:rPr lang="en-US" altLang="zh-CN" b="1" dirty="0">
                <a:solidFill>
                  <a:srgbClr val="FF0000"/>
                </a:solidFill>
              </a:rPr>
              <a:t>,</a:t>
            </a:r>
            <a:r>
              <a:rPr lang="zh-CN" altLang="en-US" b="1" dirty="0">
                <a:solidFill>
                  <a:srgbClr val="FF0000"/>
                </a:solidFill>
              </a:rPr>
              <a:t>原则上不予补考</a:t>
            </a:r>
            <a:r>
              <a:rPr lang="zh-CN" altLang="en-US" b="1" dirty="0"/>
              <a:t>）</a:t>
            </a:r>
            <a:endParaRPr lang="zh-CN" altLang="de-DE" sz="2000" b="1" dirty="0">
              <a:ea typeface="楷体_GB2312" pitchFamily="49" charset="-122"/>
            </a:endParaRPr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395288" y="3371850"/>
            <a:ext cx="1262062" cy="274638"/>
          </a:xfrm>
          <a:prstGeom prst="homePlate">
            <a:avLst>
              <a:gd name="adj" fmla="val 14987"/>
            </a:avLst>
          </a:prstGeom>
          <a:solidFill>
            <a:srgbClr val="87BABF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34988" y="3330575"/>
            <a:ext cx="982662" cy="3651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补考</a:t>
            </a:r>
          </a:p>
        </p:txBody>
      </p:sp>
      <p:sp>
        <p:nvSpPr>
          <p:cNvPr id="30729" name="Freeform 11"/>
          <p:cNvSpPr>
            <a:spLocks/>
          </p:cNvSpPr>
          <p:nvPr/>
        </p:nvSpPr>
        <p:spPr bwMode="auto">
          <a:xfrm>
            <a:off x="1598613" y="2959100"/>
            <a:ext cx="7204075" cy="1101725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147483647 w 4538"/>
              <a:gd name="T5" fmla="*/ 2147483647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1924050" y="3057525"/>
            <a:ext cx="6724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marL="190500" lvl="1" indent="-188913" algn="l" defTabSz="330200" eaLnBrk="1" hangingPunct="1">
              <a:spcBef>
                <a:spcPct val="20000"/>
              </a:spcBef>
              <a:buFont typeface="Arial" charset="0"/>
              <a:buChar char="•"/>
              <a:tabLst>
                <a:tab pos="8521700" algn="r"/>
              </a:tabLst>
            </a:pP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课程考核不及格或不通过者，可以补考一次。补考一般在下一学期开学四周内完成，考核方式不变，补考通过后，按</a:t>
            </a:r>
            <a:r>
              <a:rPr lang="zh-CN" altLang="en-US" sz="2000" b="1" dirty="0" smtClean="0">
                <a:ea typeface="楷体_GB2312" pitchFamily="49" charset="-122"/>
              </a:rPr>
              <a:t>“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60分</a:t>
            </a:r>
            <a:r>
              <a:rPr lang="zh-CN" altLang="en-US" sz="2000" b="1" dirty="0" smtClean="0">
                <a:ea typeface="楷体_GB2312" pitchFamily="49" charset="-122"/>
              </a:rPr>
              <a:t>”、“及格”</a:t>
            </a: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或</a:t>
            </a:r>
            <a:r>
              <a:rPr lang="zh-CN" altLang="en-US" sz="2000" b="1" dirty="0">
                <a:ea typeface="楷体_GB2312" pitchFamily="49" charset="-122"/>
              </a:rPr>
              <a:t>“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通过</a:t>
            </a:r>
            <a:r>
              <a:rPr lang="zh-CN" altLang="en-US" sz="2000" b="1" dirty="0">
                <a:ea typeface="楷体_GB2312" pitchFamily="49" charset="-122"/>
              </a:rPr>
              <a:t>”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登录成绩。</a:t>
            </a:r>
            <a:endParaRPr lang="zh-CN" altLang="de-DE" sz="2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395288" y="4632325"/>
            <a:ext cx="1262062" cy="274638"/>
          </a:xfrm>
          <a:prstGeom prst="homePlate">
            <a:avLst>
              <a:gd name="adj" fmla="val 14987"/>
            </a:avLst>
          </a:prstGeom>
          <a:solidFill>
            <a:srgbClr val="87BABF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34988" y="4591050"/>
            <a:ext cx="982662" cy="3651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重修</a:t>
            </a:r>
          </a:p>
        </p:txBody>
      </p:sp>
      <p:sp>
        <p:nvSpPr>
          <p:cNvPr id="30733" name="Freeform 15"/>
          <p:cNvSpPr>
            <a:spLocks/>
          </p:cNvSpPr>
          <p:nvPr/>
        </p:nvSpPr>
        <p:spPr bwMode="auto">
          <a:xfrm>
            <a:off x="1598613" y="4219575"/>
            <a:ext cx="7204075" cy="1101725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147483647 w 4538"/>
              <a:gd name="T5" fmla="*/ 2147483647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4" name="Rectangle 16"/>
          <p:cNvSpPr>
            <a:spLocks noChangeArrowheads="1"/>
          </p:cNvSpPr>
          <p:nvPr/>
        </p:nvSpPr>
        <p:spPr bwMode="auto">
          <a:xfrm>
            <a:off x="1924050" y="4318000"/>
            <a:ext cx="6724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marL="190500" lvl="1" indent="-188913" algn="l" defTabSz="330200" eaLnBrk="1" hangingPunct="1">
              <a:spcBef>
                <a:spcPct val="20000"/>
              </a:spcBef>
              <a:buFont typeface="Arial" charset="0"/>
              <a:buChar char="•"/>
              <a:tabLst>
                <a:tab pos="8521700" algn="r"/>
              </a:tabLst>
            </a:pPr>
            <a:r>
              <a:rPr lang="zh-CN" altLang="en-US" sz="2000" b="1" dirty="0">
                <a:ea typeface="楷体_GB2312" pitchFamily="49" charset="-122"/>
              </a:rPr>
              <a:t>考核不及格</a:t>
            </a:r>
            <a:r>
              <a:rPr lang="zh-CN" altLang="en-US" sz="2000" b="1" dirty="0">
                <a:latin typeface="楷体_GB2312" pitchFamily="49" charset="-122"/>
                <a:ea typeface="楷体_GB2312" pitchFamily="49" charset="-122"/>
              </a:rPr>
              <a:t>或不通过者,</a:t>
            </a:r>
            <a:r>
              <a:rPr lang="zh-CN" altLang="en-US" sz="2000" b="1" dirty="0">
                <a:ea typeface="楷体_GB2312" pitchFamily="49" charset="-122"/>
              </a:rPr>
              <a:t>也可选择重修。重修须</a:t>
            </a:r>
            <a:r>
              <a:rPr lang="zh-CN" altLang="en-US" sz="2000" b="1" dirty="0" smtClean="0">
                <a:ea typeface="楷体_GB2312" pitchFamily="49" charset="-122"/>
              </a:rPr>
              <a:t>向教务部填报</a:t>
            </a:r>
            <a:r>
              <a:rPr lang="zh-CN" altLang="en-US" sz="2000" b="1" dirty="0">
                <a:ea typeface="楷体_GB2312" pitchFamily="49" charset="-122"/>
              </a:rPr>
              <a:t>《中国科学院大学课程重修申请表》</a:t>
            </a:r>
            <a:r>
              <a:rPr lang="zh-CN" altLang="en-US" sz="2000" b="1" dirty="0" smtClean="0">
                <a:ea typeface="楷体_GB2312" pitchFamily="49" charset="-122"/>
              </a:rPr>
              <a:t>，成绩</a:t>
            </a:r>
            <a:r>
              <a:rPr lang="zh-CN" altLang="en-US" sz="2000" b="1" dirty="0">
                <a:ea typeface="楷体_GB2312" pitchFamily="49" charset="-122"/>
              </a:rPr>
              <a:t>按正常考核成绩</a:t>
            </a:r>
            <a:r>
              <a:rPr lang="zh-CN" altLang="en-US" sz="2000" b="1" dirty="0" smtClean="0">
                <a:ea typeface="楷体_GB2312" pitchFamily="49" charset="-122"/>
              </a:rPr>
              <a:t>登录，但要缴纳听课费。</a:t>
            </a:r>
            <a:endParaRPr lang="de-DE" altLang="zh-CN" sz="2000" b="1" dirty="0">
              <a:ea typeface="楷体_GB2312" pitchFamily="49" charset="-122"/>
            </a:endParaRPr>
          </a:p>
        </p:txBody>
      </p:sp>
      <p:sp>
        <p:nvSpPr>
          <p:cNvPr id="30735" name="Rectangle 16"/>
          <p:cNvSpPr>
            <a:spLocks noChangeArrowheads="1"/>
          </p:cNvSpPr>
          <p:nvPr/>
        </p:nvSpPr>
        <p:spPr bwMode="auto">
          <a:xfrm>
            <a:off x="409575" y="5778460"/>
            <a:ext cx="8251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b="1" dirty="0">
                <a:solidFill>
                  <a:srgbClr val="FF0000"/>
                </a:solidFill>
              </a:rPr>
              <a:t>若考试不及格，可参加补考或者重修，否则不及格的课程成绩将记录在成绩单中</a:t>
            </a:r>
            <a:endParaRPr lang="zh-CN" altLang="en-US" b="1" dirty="0"/>
          </a:p>
        </p:txBody>
      </p:sp>
      <p:pic>
        <p:nvPicPr>
          <p:cNvPr id="16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9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七、跨学科课程兼修计划（</a:t>
            </a:r>
            <a:r>
              <a:rPr lang="en-US" altLang="zh-CN" sz="2000" b="1" dirty="0">
                <a:latin typeface="+mn-ea"/>
              </a:rPr>
              <a:t>Program-10</a:t>
            </a:r>
            <a:r>
              <a:rPr lang="zh-CN" altLang="en-US" sz="2000" b="1" dirty="0"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latin typeface="+mn-ea"/>
              </a:rPr>
              <a:t>八、主要时间节点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九</a:t>
            </a:r>
            <a:r>
              <a:rPr lang="zh-CN" altLang="en-US" sz="2000" b="1" dirty="0" smtClean="0">
                <a:latin typeface="+mn-ea"/>
              </a:rPr>
              <a:t>、信息发布与咨询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071538" y="3929066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2" y="215900"/>
            <a:ext cx="7570787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六、成绩管理</a:t>
            </a:r>
          </a:p>
        </p:txBody>
      </p:sp>
      <p:sp>
        <p:nvSpPr>
          <p:cNvPr id="32771" name="AutoShape 5"/>
          <p:cNvSpPr>
            <a:spLocks noChangeArrowheads="1"/>
          </p:cNvSpPr>
          <p:nvPr/>
        </p:nvSpPr>
        <p:spPr bwMode="auto">
          <a:xfrm>
            <a:off x="611188" y="1268413"/>
            <a:ext cx="7921625" cy="755650"/>
          </a:xfrm>
          <a:prstGeom prst="homePlate">
            <a:avLst>
              <a:gd name="adj" fmla="val 30042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1116013" y="1554163"/>
            <a:ext cx="705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sz="2000" b="1" dirty="0">
                <a:ea typeface="楷体_GB2312" pitchFamily="49" charset="-122"/>
              </a:rPr>
              <a:t>课程考核成绩包括三方面：平时考核、期中考核和期末</a:t>
            </a:r>
            <a:r>
              <a:rPr lang="zh-CN" altLang="en-US" sz="2000" b="1" dirty="0" smtClean="0">
                <a:ea typeface="楷体_GB2312" pitchFamily="49" charset="-122"/>
              </a:rPr>
              <a:t>考核。</a:t>
            </a:r>
            <a:endParaRPr lang="zh-CN" altLang="en-US" sz="2000" b="1" dirty="0">
              <a:ea typeface="楷体_GB2312" pitchFamily="49" charset="-122"/>
            </a:endParaRPr>
          </a:p>
        </p:txBody>
      </p:sp>
      <p:sp>
        <p:nvSpPr>
          <p:cNvPr id="32773" name="AutoShape 7"/>
          <p:cNvSpPr>
            <a:spLocks noChangeArrowheads="1"/>
          </p:cNvSpPr>
          <p:nvPr/>
        </p:nvSpPr>
        <p:spPr bwMode="auto">
          <a:xfrm>
            <a:off x="606280" y="2140743"/>
            <a:ext cx="7921625" cy="752475"/>
          </a:xfrm>
          <a:prstGeom prst="homePlate">
            <a:avLst>
              <a:gd name="adj" fmla="val 30169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>
              <a:solidFill>
                <a:srgbClr val="F62C0A"/>
              </a:solidFill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174081" y="2364580"/>
            <a:ext cx="6780212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 eaLnBrk="1" hangingPunct="1">
              <a:defRPr/>
            </a:pPr>
            <a:r>
              <a:rPr lang="zh-CN" altLang="en-US" sz="2000" b="1" dirty="0">
                <a:ea typeface="楷体_GB2312" pitchFamily="49" charset="-122"/>
              </a:rPr>
              <a:t>期末考核方式：考试、</a:t>
            </a:r>
            <a:r>
              <a:rPr lang="zh-CN" altLang="en-US" sz="2000" b="1" dirty="0" smtClean="0">
                <a:ea typeface="楷体_GB2312" pitchFamily="49" charset="-122"/>
              </a:rPr>
              <a:t>考查。</a:t>
            </a:r>
            <a:r>
              <a:rPr lang="zh-CN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</a:t>
            </a:r>
            <a:endParaRPr lang="zh-CN" altLang="en-US" sz="2000" dirty="0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  <p:sp>
        <p:nvSpPr>
          <p:cNvPr id="32775" name="AutoShape 9"/>
          <p:cNvSpPr>
            <a:spLocks noChangeArrowheads="1"/>
          </p:cNvSpPr>
          <p:nvPr/>
        </p:nvSpPr>
        <p:spPr bwMode="auto">
          <a:xfrm>
            <a:off x="611188" y="3071174"/>
            <a:ext cx="7921625" cy="919163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1142976" y="3357562"/>
            <a:ext cx="71278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2000" b="1" dirty="0">
                <a:ea typeface="楷体_GB2312" pitchFamily="49" charset="-122"/>
              </a:rPr>
              <a:t>考试方式</a:t>
            </a:r>
            <a:r>
              <a:rPr lang="zh-CN" altLang="en-US" sz="2000" b="1" dirty="0" smtClean="0">
                <a:ea typeface="楷体_GB2312" pitchFamily="49" charset="-122"/>
              </a:rPr>
              <a:t>：课堂闭卷、课堂</a:t>
            </a:r>
            <a:r>
              <a:rPr lang="zh-CN" altLang="en-US" sz="2000" b="1" dirty="0">
                <a:ea typeface="楷体_GB2312" pitchFamily="49" charset="-122"/>
              </a:rPr>
              <a:t>开卷</a:t>
            </a:r>
            <a:r>
              <a:rPr lang="zh-CN" altLang="en-US" sz="2000" b="1" dirty="0" smtClean="0">
                <a:ea typeface="楷体_GB2312" pitchFamily="49" charset="-122"/>
              </a:rPr>
              <a:t>、读书报告、</a:t>
            </a:r>
            <a:r>
              <a:rPr lang="zh-CN" altLang="en-US" sz="2000" b="1" dirty="0">
                <a:ea typeface="楷体_GB2312" pitchFamily="49" charset="-122"/>
              </a:rPr>
              <a:t>大开卷</a:t>
            </a:r>
            <a:r>
              <a:rPr lang="zh-CN" altLang="en-US" sz="2000" b="1" dirty="0" smtClean="0">
                <a:ea typeface="楷体_GB2312" pitchFamily="49" charset="-122"/>
              </a:rPr>
              <a:t>等形式。</a:t>
            </a:r>
            <a:endParaRPr lang="zh-CN" altLang="en-US" sz="2000" b="1" dirty="0">
              <a:ea typeface="楷体_GB2312" pitchFamily="49" charset="-122"/>
            </a:endParaRPr>
          </a:p>
        </p:txBody>
      </p:sp>
      <p:sp>
        <p:nvSpPr>
          <p:cNvPr id="32777" name="AutoShape 11"/>
          <p:cNvSpPr>
            <a:spLocks noChangeArrowheads="1"/>
          </p:cNvSpPr>
          <p:nvPr/>
        </p:nvSpPr>
        <p:spPr bwMode="auto">
          <a:xfrm>
            <a:off x="611188" y="4149725"/>
            <a:ext cx="7921625" cy="919163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1071538" y="4143380"/>
            <a:ext cx="67802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2000" b="1" dirty="0" smtClean="0">
                <a:ea typeface="楷体_GB2312" pitchFamily="49" charset="-122"/>
              </a:rPr>
              <a:t>采用考试方式进行考核的课程，以百分制记录成绩；采用考查方式进行考核的课程，以等级成绩或合格成绩的格式记录成绩。</a:t>
            </a:r>
            <a:endParaRPr lang="zh-CN" altLang="en-US" sz="2000" b="1" dirty="0">
              <a:ea typeface="楷体_GB2312" pitchFamily="49" charset="-122"/>
            </a:endParaRPr>
          </a:p>
        </p:txBody>
      </p: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724693" y="1461294"/>
            <a:ext cx="238919" cy="490537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 dirty="0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１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742377" y="2271711"/>
            <a:ext cx="238920" cy="490537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 dirty="0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２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724692" y="3319462"/>
            <a:ext cx="293141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３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724693" y="4398169"/>
            <a:ext cx="256604" cy="490537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４</a:t>
            </a:r>
          </a:p>
        </p:txBody>
      </p:sp>
      <p:sp>
        <p:nvSpPr>
          <p:cNvPr id="32783" name="AutoShape 17"/>
          <p:cNvSpPr>
            <a:spLocks noChangeArrowheads="1"/>
          </p:cNvSpPr>
          <p:nvPr/>
        </p:nvSpPr>
        <p:spPr bwMode="auto">
          <a:xfrm>
            <a:off x="611188" y="5192713"/>
            <a:ext cx="7921625" cy="919162"/>
          </a:xfrm>
          <a:prstGeom prst="homePlate">
            <a:avLst>
              <a:gd name="adj" fmla="val 24698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2784" name="Text Box 18"/>
          <p:cNvSpPr txBox="1">
            <a:spLocks noChangeArrowheads="1"/>
          </p:cNvSpPr>
          <p:nvPr/>
        </p:nvSpPr>
        <p:spPr bwMode="auto">
          <a:xfrm>
            <a:off x="1116013" y="5381625"/>
            <a:ext cx="67802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sz="2000" b="1" dirty="0" smtClean="0">
                <a:ea typeface="楷体_GB2312" pitchFamily="49" charset="-122"/>
              </a:rPr>
              <a:t>校外</a:t>
            </a:r>
            <a:r>
              <a:rPr lang="zh-CN" altLang="en-US" sz="2000" b="1" dirty="0">
                <a:ea typeface="楷体_GB2312" pitchFamily="49" charset="-122"/>
              </a:rPr>
              <a:t>选课的课程成绩，须持课程开设单位研究生教务部门开具的正式成绩单，</a:t>
            </a:r>
            <a:r>
              <a:rPr lang="zh-CN" altLang="en-US" sz="2000" b="1" dirty="0" smtClean="0">
                <a:ea typeface="楷体_GB2312" pitchFamily="49" charset="-122"/>
              </a:rPr>
              <a:t>交教务部登录成绩。</a:t>
            </a:r>
            <a:endParaRPr lang="zh-CN" altLang="en-US" sz="2000" b="1" dirty="0">
              <a:ea typeface="楷体_GB2312" pitchFamily="49" charset="-122"/>
            </a:endParaRPr>
          </a:p>
        </p:txBody>
      </p:sp>
      <p:sp>
        <p:nvSpPr>
          <p:cNvPr id="32785" name="Rectangle 19"/>
          <p:cNvSpPr>
            <a:spLocks noChangeArrowheads="1"/>
          </p:cNvSpPr>
          <p:nvPr/>
        </p:nvSpPr>
        <p:spPr bwMode="auto">
          <a:xfrm>
            <a:off x="724691" y="5441156"/>
            <a:ext cx="256605" cy="490538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5</a:t>
            </a:r>
          </a:p>
        </p:txBody>
      </p:sp>
      <p:pic>
        <p:nvPicPr>
          <p:cNvPr id="18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318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5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七、跨学科课程兼修计划（</a:t>
            </a:r>
            <a:r>
              <a:rPr lang="en-US" altLang="zh-CN" sz="2000" b="1" dirty="0">
                <a:latin typeface="+mn-ea"/>
              </a:rPr>
              <a:t>Program-10</a:t>
            </a:r>
            <a:r>
              <a:rPr lang="zh-CN" altLang="en-US" sz="2000" b="1" dirty="0"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latin typeface="+mn-ea"/>
              </a:rPr>
              <a:t>八、主要时间节点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九</a:t>
            </a:r>
            <a:r>
              <a:rPr lang="zh-CN" altLang="en-US" sz="2000" b="1" dirty="0" smtClean="0">
                <a:latin typeface="+mn-ea"/>
              </a:rPr>
              <a:t>、信息发布与咨询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187624" y="829545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七、跨学科课程兼修计划（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Program-10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latin typeface="+mn-ea"/>
              </a:rPr>
              <a:t>八、主要时间节点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九</a:t>
            </a:r>
            <a:r>
              <a:rPr lang="zh-CN" altLang="en-US" sz="2000" b="1" dirty="0" smtClean="0">
                <a:latin typeface="+mn-ea"/>
              </a:rPr>
              <a:t>、信息发布与咨询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071538" y="4572008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15900"/>
            <a:ext cx="6779096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七、跨学科课程兼修计划（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Program-10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 </a:t>
            </a:r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539750" y="1030364"/>
            <a:ext cx="8135938" cy="792086"/>
          </a:xfrm>
          <a:prstGeom prst="homePlate">
            <a:avLst>
              <a:gd name="adj" fmla="val 2653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055670" y="1289088"/>
            <a:ext cx="7246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b="1" dirty="0">
                <a:ea typeface="楷体_GB2312" pitchFamily="49" charset="-122"/>
              </a:rPr>
              <a:t>属职业资质课程的培训项目，共有</a:t>
            </a:r>
            <a:r>
              <a:rPr lang="en-US" altLang="zh-CN" b="1" dirty="0" smtClean="0">
                <a:solidFill>
                  <a:srgbClr val="F62C0A"/>
                </a:solidFill>
                <a:ea typeface="楷体_GB2312" pitchFamily="49" charset="-122"/>
              </a:rPr>
              <a:t>13</a:t>
            </a:r>
            <a:r>
              <a:rPr lang="zh-CN" altLang="en-US" b="1" dirty="0" smtClean="0">
                <a:ea typeface="楷体_GB2312" pitchFamily="49" charset="-122"/>
              </a:rPr>
              <a:t>个</a:t>
            </a:r>
            <a:r>
              <a:rPr lang="zh-CN" altLang="en-US" b="1" dirty="0">
                <a:ea typeface="楷体_GB2312" pitchFamily="49" charset="-122"/>
              </a:rPr>
              <a:t>项目。</a:t>
            </a:r>
            <a:endParaRPr lang="zh-CN" altLang="en-US" b="1" dirty="0">
              <a:solidFill>
                <a:srgbClr val="F62C0A"/>
              </a:solidFill>
              <a:ea typeface="楷体_GB2312" pitchFamily="49" charset="-122"/>
            </a:endParaRPr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539750" y="1871663"/>
            <a:ext cx="8135938" cy="885825"/>
          </a:xfrm>
          <a:prstGeom prst="homePlate">
            <a:avLst>
              <a:gd name="adj" fmla="val 2653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1044575" y="1955800"/>
            <a:ext cx="73437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b="1" dirty="0">
                <a:ea typeface="楷体_GB2312" pitchFamily="49" charset="-122"/>
              </a:rPr>
              <a:t>旨在为</a:t>
            </a:r>
            <a:r>
              <a:rPr lang="zh-CN" altLang="en-US" b="1" dirty="0" smtClean="0">
                <a:ea typeface="楷体_GB2312" pitchFamily="49" charset="-122"/>
              </a:rPr>
              <a:t>我校部分</a:t>
            </a:r>
            <a:r>
              <a:rPr lang="zh-CN" altLang="en-US" b="1" dirty="0">
                <a:ea typeface="楷体_GB2312" pitchFamily="49" charset="-122"/>
              </a:rPr>
              <a:t>学有余力的优良学生增加跨学科专业资质的培训培养，有效扩展其专业知识结构，增强知识实用技能，适应社会发展需求</a:t>
            </a:r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529431" y="2806700"/>
            <a:ext cx="8146257" cy="885825"/>
          </a:xfrm>
          <a:prstGeom prst="homePlate">
            <a:avLst>
              <a:gd name="adj" fmla="val 2653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1044575" y="2847975"/>
            <a:ext cx="73437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lang="zh-CN" altLang="en-US" b="1" dirty="0">
                <a:ea typeface="楷体_GB2312" pitchFamily="49" charset="-122"/>
              </a:rPr>
              <a:t>认真研读</a:t>
            </a:r>
            <a:r>
              <a:rPr lang="en-US" altLang="zh-CN" b="1" dirty="0">
                <a:ea typeface="楷体_GB2312" pitchFamily="49" charset="-122"/>
              </a:rPr>
              <a:t>program-10</a:t>
            </a:r>
            <a:r>
              <a:rPr lang="zh-CN" altLang="en-US" b="1" dirty="0">
                <a:ea typeface="楷体_GB2312" pitchFamily="49" charset="-122"/>
              </a:rPr>
              <a:t>的实施办法（总则）和项目方案（分则），特别注意每个项目要求的选修条件</a:t>
            </a:r>
            <a:endParaRPr lang="en-US" altLang="zh-CN" b="1" dirty="0">
              <a:ea typeface="楷体_GB2312" pitchFamily="49" charset="-122"/>
            </a:endParaRPr>
          </a:p>
          <a:p>
            <a:r>
              <a:rPr lang="zh-CN" altLang="en-US" b="1" dirty="0">
                <a:ea typeface="楷体_GB2312" pitchFamily="49" charset="-122"/>
              </a:rPr>
              <a:t>（</a:t>
            </a:r>
            <a:r>
              <a:rPr lang="zh-CN" altLang="en-US" sz="1400" b="1" dirty="0">
                <a:ea typeface="楷体_GB2312" pitchFamily="49" charset="-122"/>
              </a:rPr>
              <a:t>网络查询：</a:t>
            </a:r>
            <a:r>
              <a:rPr lang="en-US" altLang="zh-CN" sz="1400" b="1" dirty="0">
                <a:ea typeface="楷体_GB2312" pitchFamily="49" charset="-122"/>
                <a:hlinkClick r:id="rId2"/>
              </a:rPr>
              <a:t>http://www.ucas.ac.cn</a:t>
            </a:r>
            <a:r>
              <a:rPr lang="zh-CN" altLang="en-US" sz="1400" b="1" dirty="0">
                <a:ea typeface="楷体_GB2312" pitchFamily="49" charset="-122"/>
              </a:rPr>
              <a:t> </a:t>
            </a:r>
            <a:r>
              <a:rPr lang="en-US" altLang="zh-CN" sz="1400" i="1" dirty="0" smtClean="0">
                <a:solidFill>
                  <a:srgbClr val="222268"/>
                </a:solidFill>
              </a:rPr>
              <a:t>→</a:t>
            </a:r>
            <a:r>
              <a:rPr lang="zh-CN" altLang="en-US" sz="1400" i="1" dirty="0" smtClean="0">
                <a:solidFill>
                  <a:srgbClr val="222268"/>
                </a:solidFill>
              </a:rPr>
              <a:t>学生</a:t>
            </a:r>
            <a:r>
              <a:rPr lang="en-US" altLang="zh-CN" sz="1400" i="1" dirty="0" smtClean="0">
                <a:solidFill>
                  <a:srgbClr val="222268"/>
                </a:solidFill>
              </a:rPr>
              <a:t>→</a:t>
            </a:r>
            <a:r>
              <a:rPr lang="zh-CN" altLang="en-US" sz="1400" i="1" dirty="0" smtClean="0">
                <a:solidFill>
                  <a:srgbClr val="222268"/>
                </a:solidFill>
              </a:rPr>
              <a:t>课程学习</a:t>
            </a:r>
            <a:r>
              <a:rPr lang="en-US" altLang="zh-CN" sz="1400" i="1" dirty="0" smtClean="0">
                <a:solidFill>
                  <a:srgbClr val="222268"/>
                </a:solidFill>
              </a:rPr>
              <a:t>→</a:t>
            </a:r>
            <a:r>
              <a:rPr lang="zh-CN" altLang="en-US" sz="1400" i="1" dirty="0">
                <a:solidFill>
                  <a:srgbClr val="222268"/>
                </a:solidFill>
                <a:ea typeface="楷体_GB2312" pitchFamily="49" charset="-122"/>
              </a:rPr>
              <a:t>规章制度</a:t>
            </a:r>
            <a:r>
              <a:rPr lang="zh-CN" altLang="en-US" sz="1400" i="1" dirty="0">
                <a:solidFill>
                  <a:srgbClr val="222268"/>
                </a:solidFill>
              </a:rPr>
              <a:t>→ </a:t>
            </a:r>
            <a:r>
              <a:rPr lang="en-US" altLang="zh-CN" sz="1400" i="1" dirty="0">
                <a:solidFill>
                  <a:srgbClr val="222268"/>
                </a:solidFill>
                <a:ea typeface="楷体_GB2312" pitchFamily="49" charset="-122"/>
              </a:rPr>
              <a:t>program-10</a:t>
            </a:r>
            <a:r>
              <a:rPr lang="en-US" altLang="zh-CN" sz="1400" i="1" dirty="0">
                <a:solidFill>
                  <a:srgbClr val="222268"/>
                </a:solidFill>
              </a:rPr>
              <a:t> </a:t>
            </a:r>
            <a:r>
              <a:rPr lang="zh-CN" altLang="en-US" sz="1400" b="1" dirty="0">
                <a:ea typeface="楷体_GB2312" pitchFamily="49" charset="-122"/>
              </a:rPr>
              <a:t>）</a:t>
            </a:r>
          </a:p>
        </p:txBody>
      </p:sp>
      <p:sp>
        <p:nvSpPr>
          <p:cNvPr id="34825" name="AutoShape 10"/>
          <p:cNvSpPr>
            <a:spLocks noChangeArrowheads="1"/>
          </p:cNvSpPr>
          <p:nvPr/>
        </p:nvSpPr>
        <p:spPr bwMode="auto">
          <a:xfrm>
            <a:off x="539750" y="3740150"/>
            <a:ext cx="8135938" cy="885825"/>
          </a:xfrm>
          <a:prstGeom prst="homePlate">
            <a:avLst>
              <a:gd name="adj" fmla="val 2653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1044575" y="3983038"/>
            <a:ext cx="69643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符合选修条件的学生在学期间只能修读一个课程证书项目</a:t>
            </a:r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593812" y="1249363"/>
            <a:ext cx="245268" cy="469900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１</a:t>
            </a:r>
          </a:p>
        </p:txBody>
      </p:sp>
      <p:sp>
        <p:nvSpPr>
          <p:cNvPr id="34828" name="Rectangle 13"/>
          <p:cNvSpPr>
            <a:spLocks noChangeArrowheads="1"/>
          </p:cNvSpPr>
          <p:nvPr/>
        </p:nvSpPr>
        <p:spPr bwMode="auto">
          <a:xfrm>
            <a:off x="593812" y="2068513"/>
            <a:ext cx="245268" cy="469900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 dirty="0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２</a:t>
            </a:r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593812" y="3003550"/>
            <a:ext cx="245268" cy="469900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 dirty="0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３</a:t>
            </a:r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593812" y="3937000"/>
            <a:ext cx="245268" cy="469900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４</a:t>
            </a:r>
          </a:p>
        </p:txBody>
      </p:sp>
      <p:sp>
        <p:nvSpPr>
          <p:cNvPr id="34831" name="AutoShape 16"/>
          <p:cNvSpPr>
            <a:spLocks noChangeArrowheads="1"/>
          </p:cNvSpPr>
          <p:nvPr/>
        </p:nvSpPr>
        <p:spPr bwMode="auto">
          <a:xfrm>
            <a:off x="539750" y="4675188"/>
            <a:ext cx="8135938" cy="885825"/>
          </a:xfrm>
          <a:prstGeom prst="homePlate">
            <a:avLst>
              <a:gd name="adj" fmla="val 2653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1044575" y="4787900"/>
            <a:ext cx="73945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由于是项目负责制，每个院系的项目具体要求包括审核办法、截止时间都不尽相同，注意随时查看相关通知</a:t>
            </a:r>
          </a:p>
        </p:txBody>
      </p:sp>
      <p:sp>
        <p:nvSpPr>
          <p:cNvPr id="34833" name="Rectangle 18"/>
          <p:cNvSpPr>
            <a:spLocks noChangeArrowheads="1"/>
          </p:cNvSpPr>
          <p:nvPr/>
        </p:nvSpPr>
        <p:spPr bwMode="auto">
          <a:xfrm>
            <a:off x="593812" y="4872038"/>
            <a:ext cx="245268" cy="469900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5</a:t>
            </a:r>
          </a:p>
        </p:txBody>
      </p:sp>
      <p:sp>
        <p:nvSpPr>
          <p:cNvPr id="34834" name="AutoShape 19"/>
          <p:cNvSpPr>
            <a:spLocks noChangeArrowheads="1"/>
          </p:cNvSpPr>
          <p:nvPr/>
        </p:nvSpPr>
        <p:spPr bwMode="auto">
          <a:xfrm>
            <a:off x="539750" y="5610225"/>
            <a:ext cx="8135938" cy="584497"/>
          </a:xfrm>
          <a:prstGeom prst="homePlate">
            <a:avLst>
              <a:gd name="adj" fmla="val 2653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72000" tIns="0" rIns="0" bIns="0" anchor="ctr"/>
          <a:lstStyle/>
          <a:p>
            <a:pPr algn="l"/>
            <a:endParaRPr lang="zh-CN" altLang="en-US"/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1044575" y="5791200"/>
            <a:ext cx="7394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>
                <a:ea typeface="楷体_GB2312" pitchFamily="49" charset="-122"/>
              </a:rPr>
              <a:t>选课结束后，自己下载、打印选课单，本人审核鉴字后交送项目所在院系</a:t>
            </a:r>
          </a:p>
        </p:txBody>
      </p:sp>
      <p:sp>
        <p:nvSpPr>
          <p:cNvPr id="34836" name="Rectangle 21"/>
          <p:cNvSpPr>
            <a:spLocks noChangeArrowheads="1"/>
          </p:cNvSpPr>
          <p:nvPr/>
        </p:nvSpPr>
        <p:spPr bwMode="auto">
          <a:xfrm>
            <a:off x="593812" y="5724822"/>
            <a:ext cx="245268" cy="469900"/>
          </a:xfrm>
          <a:prstGeom prst="rect">
            <a:avLst/>
          </a:prstGeom>
          <a:solidFill>
            <a:srgbClr val="B8E0BC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r>
              <a:rPr kumimoji="1" lang="zh-CN" altLang="en-US" sz="1600" b="1" dirty="0">
                <a:solidFill>
                  <a:srgbClr val="000099"/>
                </a:solidFill>
                <a:ea typeface="Arial Unicode MS" pitchFamily="34" charset="-122"/>
                <a:cs typeface="Arial Unicode MS" pitchFamily="34" charset="-122"/>
              </a:rPr>
              <a:t>6</a:t>
            </a:r>
          </a:p>
        </p:txBody>
      </p:sp>
      <p:pic>
        <p:nvPicPr>
          <p:cNvPr id="21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5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七、跨学科课程兼修计划（</a:t>
            </a:r>
            <a:r>
              <a:rPr lang="en-US" altLang="zh-CN" sz="2000" b="1" dirty="0">
                <a:latin typeface="+mn-ea"/>
              </a:rPr>
              <a:t>Program-10</a:t>
            </a:r>
            <a:r>
              <a:rPr lang="zh-CN" altLang="en-US" sz="2000" b="1" dirty="0"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八、主要时间节点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九</a:t>
            </a:r>
            <a:r>
              <a:rPr lang="zh-CN" altLang="en-US" sz="2000" b="1" dirty="0" smtClean="0">
                <a:latin typeface="+mn-ea"/>
              </a:rPr>
              <a:t>、信息发布与咨询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000100" y="5143512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>
          <a:xfrm>
            <a:off x="1187624" y="215900"/>
            <a:ext cx="7499176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八、主要时间节点</a:t>
            </a:r>
          </a:p>
        </p:txBody>
      </p:sp>
      <p:graphicFrame>
        <p:nvGraphicFramePr>
          <p:cNvPr id="3691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09470"/>
              </p:ext>
            </p:extLst>
          </p:nvPr>
        </p:nvGraphicFramePr>
        <p:xfrm>
          <a:off x="323528" y="1124744"/>
          <a:ext cx="8470900" cy="4729113"/>
        </p:xfrm>
        <a:graphic>
          <a:graphicData uri="http://schemas.openxmlformats.org/drawingml/2006/table">
            <a:tbl>
              <a:tblPr/>
              <a:tblGrid>
                <a:gridCol w="2628900"/>
                <a:gridCol w="5842000"/>
              </a:tblGrid>
              <a:tr h="428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宋体" charset="-122"/>
                        </a:rPr>
                        <a:t>时间节点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B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宋体" charset="-122"/>
                        </a:rPr>
                        <a:t>事项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BCF"/>
                    </a:solidFill>
                  </a:tcPr>
                </a:tc>
              </a:tr>
              <a:tr h="325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</a:t>
                      </a:r>
                      <a:r>
                        <a:rPr kumimoji="1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月</a:t>
                      </a:r>
                      <a:r>
                        <a:rPr kumimoji="1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10</a:t>
                      </a:r>
                      <a:r>
                        <a:rPr kumimoji="1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英语</a:t>
                      </a:r>
                      <a:r>
                        <a:rPr kumimoji="1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</a:t>
                      </a:r>
                      <a:r>
                        <a:rPr kumimoji="1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复查分级考试</a:t>
                      </a: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6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9月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14:00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~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9月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17:00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在线完成网上选课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6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9月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14:00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~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9月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12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14:00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生命学院课程只对本学院学生开放选课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6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</a:t>
                      </a:r>
                      <a:r>
                        <a:rPr kumimoji="1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月</a:t>
                      </a:r>
                      <a:r>
                        <a:rPr kumimoji="1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17</a:t>
                      </a:r>
                      <a:r>
                        <a:rPr kumimoji="1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r>
                        <a:rPr kumimoji="1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12:30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~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9月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17:00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外语系课程（包括英语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、英语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和公选课），选课</a:t>
                      </a:r>
                      <a:r>
                        <a:rPr kumimoji="1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系统网上选课开放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6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9月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17:00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网络选课截止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月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28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13:00-15:00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各班班长到学院办公室领取各班的《中国科学院大学研究生选课登记表》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10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月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11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日</a:t>
                      </a: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各班班长收齐《中国科学院大学研究生选课登记表》后交院系审核汇总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网络选课结束后两周内</a:t>
                      </a:r>
                      <a:endParaRPr kumimoji="0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或该课程开课两周内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办理增选课手续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6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课程学时完成一半前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办理退课手续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课程学时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2/3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左右开始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网络课程评估。（群发邮件给注册邮箱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,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请及时查收邮件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;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每个学生必须参加，否则在第一学年不能查询成绩）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下一学期开学四周内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补考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7D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6309320"/>
            <a:ext cx="1434109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2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七、跨学科课程兼修计划（</a:t>
            </a:r>
            <a:r>
              <a:rPr lang="en-US" altLang="zh-CN" sz="2000" b="1" dirty="0">
                <a:latin typeface="+mn-ea"/>
              </a:rPr>
              <a:t>Program-10</a:t>
            </a:r>
            <a:r>
              <a:rPr lang="zh-CN" altLang="en-US" sz="2000" b="1" dirty="0"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latin typeface="+mn-ea"/>
              </a:rPr>
              <a:t>八、主要时间节点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九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、信息发布与咨询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071538" y="5786454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>
          <a:xfrm>
            <a:off x="1187624" y="215900"/>
            <a:ext cx="7499176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九、信息发布与咨询</a:t>
            </a:r>
          </a:p>
        </p:txBody>
      </p:sp>
      <p:graphicFrame>
        <p:nvGraphicFramePr>
          <p:cNvPr id="3894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513220"/>
              </p:ext>
            </p:extLst>
          </p:nvPr>
        </p:nvGraphicFramePr>
        <p:xfrm>
          <a:off x="460319" y="1196752"/>
          <a:ext cx="8178800" cy="4246152"/>
        </p:xfrm>
        <a:graphic>
          <a:graphicData uri="http://schemas.openxmlformats.org/drawingml/2006/table">
            <a:tbl>
              <a:tblPr/>
              <a:tblGrid>
                <a:gridCol w="2254293"/>
                <a:gridCol w="3357586"/>
                <a:gridCol w="2566921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选课系统登录问题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网络中心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电话：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 88256622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英语选课问题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外语系</a:t>
                      </a:r>
                      <a:endParaRPr kumimoji="1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foreign.ucas.ac.cn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电话：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88256056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           69671450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47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其它选课问题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学院办公室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（学园四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204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室）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电话：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88256012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37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教务部 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电话：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69671069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            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69671070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微信号：国科大教务</a:t>
                      </a: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       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Program-10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楷体_GB2312" pitchFamily="49" charset="-122"/>
                        </a:rPr>
                        <a:t>项目所属院系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8C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8940" name="Group 16"/>
          <p:cNvGrpSpPr>
            <a:grpSpLocks/>
          </p:cNvGrpSpPr>
          <p:nvPr/>
        </p:nvGrpSpPr>
        <p:grpSpPr bwMode="auto">
          <a:xfrm>
            <a:off x="811213" y="5502275"/>
            <a:ext cx="7667625" cy="847725"/>
            <a:chOff x="567" y="3143"/>
            <a:chExt cx="4626" cy="695"/>
          </a:xfrm>
        </p:grpSpPr>
        <p:sp>
          <p:nvSpPr>
            <p:cNvPr id="38941" name="AutoShape 17"/>
            <p:cNvSpPr>
              <a:spLocks noChangeArrowheads="1"/>
            </p:cNvSpPr>
            <p:nvPr/>
          </p:nvSpPr>
          <p:spPr bwMode="auto">
            <a:xfrm>
              <a:off x="567" y="3449"/>
              <a:ext cx="4626" cy="389"/>
            </a:xfrm>
            <a:prstGeom prst="parallelogram">
              <a:avLst>
                <a:gd name="adj" fmla="val 84896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0" bIns="0" anchor="ctr"/>
            <a:lstStyle/>
            <a:p>
              <a:pPr algn="l"/>
              <a:endParaRPr lang="zh-CN" altLang="en-US"/>
            </a:p>
          </p:txBody>
        </p:sp>
        <p:sp>
          <p:nvSpPr>
            <p:cNvPr id="38942" name="AutoShape 18"/>
            <p:cNvSpPr>
              <a:spLocks noChangeArrowheads="1"/>
            </p:cNvSpPr>
            <p:nvPr/>
          </p:nvSpPr>
          <p:spPr bwMode="auto">
            <a:xfrm>
              <a:off x="570" y="3143"/>
              <a:ext cx="4505" cy="653"/>
            </a:xfrm>
            <a:prstGeom prst="parallelogram">
              <a:avLst>
                <a:gd name="adj" fmla="val 33345"/>
              </a:avLst>
            </a:prstGeom>
            <a:solidFill>
              <a:srgbClr val="EAEAEA"/>
            </a:solidFill>
            <a:ln w="63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72000" tIns="0" rIns="0" bIns="0" anchor="ctr"/>
            <a:lstStyle/>
            <a:p>
              <a:pPr algn="l"/>
              <a:endParaRPr lang="zh-CN" altLang="en-US"/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787" y="3246"/>
              <a:ext cx="4067" cy="500"/>
            </a:xfrm>
            <a:prstGeom prst="rect">
              <a:avLst/>
            </a:prstGeom>
            <a:solidFill>
              <a:srgbClr val="EAEAEA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zh-CN" altLang="en-US" sz="20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ea typeface="楷体_GB2312" pitchFamily="49" charset="-122"/>
                </a:rPr>
                <a:t>请留意</a:t>
              </a:r>
              <a:r>
                <a:rPr lang="zh-CN" alt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楷体_GB2312" pitchFamily="49" charset="-122"/>
                </a:rPr>
                <a:t>教学楼一</a:t>
              </a:r>
              <a:r>
                <a:rPr lang="zh-CN" altLang="en-US" sz="20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ea typeface="楷体_GB2312" pitchFamily="49" charset="-122"/>
                </a:rPr>
                <a:t>楼电子屏、关注教务部微信，有关</a:t>
              </a:r>
              <a:r>
                <a:rPr lang="zh-CN" alt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楷体_GB2312" pitchFamily="49" charset="-122"/>
                </a:rPr>
                <a:t>课程</a:t>
              </a:r>
              <a:r>
                <a:rPr lang="zh-CN" altLang="en-US" sz="20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ea typeface="楷体_GB2312" pitchFamily="49" charset="-122"/>
                </a:rPr>
                <a:t>变更信息</a:t>
              </a:r>
              <a:r>
                <a:rPr lang="zh-CN" alt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楷体_GB2312" pitchFamily="49" charset="-122"/>
                </a:rPr>
                <a:t>和重要通知将及时通知大家</a:t>
              </a:r>
            </a:p>
          </p:txBody>
        </p:sp>
      </p:grpSp>
      <p:pic>
        <p:nvPicPr>
          <p:cNvPr id="8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6309320"/>
            <a:ext cx="1362671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9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>
          <a:xfrm>
            <a:off x="1331640" y="215900"/>
            <a:ext cx="4896544" cy="908844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教务部特别提醒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142287" cy="4429329"/>
          </a:xfrm>
          <a:prstGeom prst="rect">
            <a:avLst/>
          </a:prstGeo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kumimoji="1" lang="en-US" altLang="zh-CN" sz="2800" b="1" dirty="0" smtClean="0">
                <a:latin typeface="+mj-lt"/>
                <a:ea typeface="华文楷体" pitchFamily="2" charset="-122"/>
              </a:rPr>
              <a:t>1</a:t>
            </a:r>
            <a:r>
              <a:rPr kumimoji="1" lang="zh-CN" altLang="en-US" sz="2800" b="1" dirty="0" smtClean="0">
                <a:latin typeface="+mj-lt"/>
                <a:ea typeface="华文楷体" pitchFamily="2" charset="-122"/>
              </a:rPr>
              <a:t>、</a:t>
            </a:r>
            <a:r>
              <a:rPr kumimoji="1" lang="zh-CN" altLang="en-US" sz="2800" b="1" dirty="0" smtClean="0">
                <a:latin typeface="华文楷体" pitchFamily="2" charset="-122"/>
                <a:ea typeface="华文楷体" pitchFamily="2" charset="-122"/>
              </a:rPr>
              <a:t>务必使用学校提供的邮箱，实在不愿使用者必须将该邮 箱关联到常用信箱，以免漏接信息；</a:t>
            </a:r>
          </a:p>
          <a:p>
            <a:pPr marL="609600" indent="-609600">
              <a:defRPr/>
            </a:pPr>
            <a:endParaRPr kumimoji="1" lang="zh-CN" altLang="en-US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609600" indent="-609600">
              <a:buFontTx/>
              <a:buNone/>
              <a:defRPr/>
            </a:pPr>
            <a:r>
              <a:rPr kumimoji="1" lang="en-US" altLang="zh-CN" sz="2800" b="1" dirty="0" smtClean="0">
                <a:latin typeface="+mj-lt"/>
                <a:ea typeface="华文楷体" pitchFamily="2" charset="-122"/>
              </a:rPr>
              <a:t>2</a:t>
            </a:r>
            <a:r>
              <a:rPr kumimoji="1" lang="zh-CN" altLang="en-US" sz="2800" b="1" dirty="0" smtClean="0">
                <a:latin typeface="+mj-lt"/>
                <a:ea typeface="华文楷体" pitchFamily="2" charset="-122"/>
              </a:rPr>
              <a:t>、</a:t>
            </a:r>
            <a:r>
              <a:rPr kumimoji="1" lang="zh-CN" altLang="en-US" sz="2800" b="1" dirty="0" smtClean="0">
                <a:latin typeface="华文楷体" pitchFamily="2" charset="-122"/>
                <a:ea typeface="华文楷体" pitchFamily="2" charset="-122"/>
              </a:rPr>
              <a:t>英语分级考试：通过者不能再修，必须慎重选择；</a:t>
            </a:r>
          </a:p>
          <a:p>
            <a:pPr marL="609600" indent="-609600">
              <a:buFontTx/>
              <a:buNone/>
              <a:defRPr/>
            </a:pPr>
            <a:endParaRPr kumimoji="1" lang="zh-CN" altLang="en-US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609600" indent="-609600">
              <a:buFontTx/>
              <a:buNone/>
              <a:defRPr/>
            </a:pPr>
            <a:r>
              <a:rPr kumimoji="1" lang="en-US" altLang="zh-CN" sz="2800" b="1" dirty="0" smtClean="0">
                <a:latin typeface="+mj-lt"/>
                <a:ea typeface="华文楷体" pitchFamily="2" charset="-122"/>
              </a:rPr>
              <a:t>3</a:t>
            </a:r>
            <a:r>
              <a:rPr kumimoji="1" lang="zh-CN" altLang="en-US" sz="2800" b="1" dirty="0" smtClean="0">
                <a:latin typeface="+mj-lt"/>
                <a:ea typeface="华文楷体" pitchFamily="2" charset="-122"/>
              </a:rPr>
              <a:t>、</a:t>
            </a:r>
            <a:r>
              <a:rPr kumimoji="1" lang="zh-CN" altLang="en-US" sz="2800" b="1" dirty="0" smtClean="0">
                <a:latin typeface="华文楷体" pitchFamily="2" charset="-122"/>
                <a:ea typeface="华文楷体" pitchFamily="2" charset="-122"/>
              </a:rPr>
              <a:t>必须参加网上课程评估，否则在一段时间（</a:t>
            </a:r>
            <a:r>
              <a:rPr kumimoji="1" lang="en-US" altLang="zh-CN" sz="2800" b="1" dirty="0" smtClean="0">
                <a:latin typeface="华文楷体" pitchFamily="2" charset="-122"/>
                <a:ea typeface="华文楷体" pitchFamily="2" charset="-122"/>
              </a:rPr>
              <a:t>2017 </a:t>
            </a:r>
            <a:r>
              <a:rPr kumimoji="1" lang="zh-CN" altLang="en-US" sz="2800" b="1" dirty="0" smtClean="0">
                <a:latin typeface="华文楷体" pitchFamily="2" charset="-122"/>
                <a:ea typeface="华文楷体" pitchFamily="2" charset="-122"/>
              </a:rPr>
              <a:t>年</a:t>
            </a:r>
            <a:r>
              <a:rPr kumimoji="1" lang="en-US" altLang="zh-CN" sz="28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kumimoji="1" lang="zh-CN" altLang="en-US" sz="2800" b="1" dirty="0" smtClean="0">
                <a:latin typeface="华文楷体" pitchFamily="2" charset="-122"/>
                <a:ea typeface="华文楷体" pitchFamily="2" charset="-122"/>
              </a:rPr>
              <a:t>月</a:t>
            </a:r>
            <a:r>
              <a:rPr kumimoji="1" lang="en-US" altLang="zh-CN" sz="28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kumimoji="1" lang="zh-CN" altLang="en-US" sz="2800" b="1" dirty="0" smtClean="0">
                <a:latin typeface="华文楷体" pitchFamily="2" charset="-122"/>
                <a:ea typeface="华文楷体" pitchFamily="2" charset="-122"/>
              </a:rPr>
              <a:t>日前）内 不能查询成绩。</a:t>
            </a:r>
            <a:endParaRPr kumimoji="1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609600" indent="-609600">
              <a:buFontTx/>
              <a:buNone/>
              <a:defRPr/>
            </a:pPr>
            <a:endParaRPr kumimoji="1" lang="en-US" altLang="zh-CN" sz="2400" b="1" dirty="0" smtClean="0"/>
          </a:p>
          <a:p>
            <a:pPr marL="609600" indent="-609600">
              <a:buFontTx/>
              <a:buNone/>
              <a:defRPr/>
            </a:pPr>
            <a:endParaRPr kumimoji="1" lang="zh-CN" altLang="en-US" sz="2400" b="1" dirty="0" smtClean="0"/>
          </a:p>
        </p:txBody>
      </p:sp>
      <p:pic>
        <p:nvPicPr>
          <p:cNvPr id="4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6309320"/>
            <a:ext cx="1434109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580012" y="1556792"/>
            <a:ext cx="784887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kumimoji="1" lang="zh-CN" altLang="en-US" sz="4000" b="1" dirty="0">
                <a:solidFill>
                  <a:srgbClr val="FF66FF"/>
                </a:solidFill>
                <a:latin typeface="Times New Roman" pitchFamily="18" charset="0"/>
                <a:ea typeface="华文隶书" pitchFamily="2" charset="-122"/>
              </a:rPr>
              <a:t>  </a:t>
            </a:r>
            <a:r>
              <a:rPr kumimoji="1" lang="zh-CN" altLang="en-US" sz="4000" b="1" dirty="0" smtClean="0">
                <a:solidFill>
                  <a:srgbClr val="F62C0A"/>
                </a:solidFill>
                <a:latin typeface="Times New Roman" pitchFamily="18" charset="0"/>
                <a:ea typeface="华文隶书" pitchFamily="2" charset="-122"/>
              </a:rPr>
              <a:t>祝</a:t>
            </a:r>
            <a:r>
              <a:rPr kumimoji="1" lang="zh-CN" altLang="en-US" sz="4000" b="1" dirty="0">
                <a:solidFill>
                  <a:srgbClr val="F62C0A"/>
                </a:solidFill>
                <a:latin typeface="Times New Roman" pitchFamily="18" charset="0"/>
                <a:ea typeface="华文隶书" pitchFamily="2" charset="-122"/>
              </a:rPr>
              <a:t>各位同学选课顺利，学习进步！</a:t>
            </a:r>
            <a:endParaRPr kumimoji="1" lang="en-US" altLang="zh-CN" sz="4800" b="1" dirty="0">
              <a:solidFill>
                <a:srgbClr val="F62C0A"/>
              </a:solidFill>
              <a:latin typeface="Times New Roman" pitchFamily="18" charset="0"/>
              <a:ea typeface="隶书" pitchFamily="49" charset="-122"/>
            </a:endParaRP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3758121" y="3789040"/>
            <a:ext cx="155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3600" b="1" dirty="0">
                <a:solidFill>
                  <a:srgbClr val="F62C0A"/>
                </a:solidFill>
              </a:rPr>
              <a:t>谢谢！</a:t>
            </a:r>
          </a:p>
        </p:txBody>
      </p:sp>
      <p:pic>
        <p:nvPicPr>
          <p:cNvPr id="4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6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900112" y="2266164"/>
            <a:ext cx="7704138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kumimoji="1" lang="en-US" altLang="zh-CN" sz="3600" b="1" dirty="0" smtClean="0">
                <a:latin typeface="Times New Roman" pitchFamily="18" charset="0"/>
              </a:rPr>
              <a:t>20</a:t>
            </a:r>
            <a:r>
              <a:rPr kumimoji="1" lang="zh-CN" altLang="en-US" sz="3600" b="1" dirty="0" smtClean="0">
                <a:latin typeface="Times New Roman" pitchFamily="18" charset="0"/>
              </a:rPr>
              <a:t>周 </a:t>
            </a:r>
            <a:r>
              <a:rPr kumimoji="1" lang="zh-CN" altLang="en-US" sz="3200" b="1" dirty="0">
                <a:latin typeface="Times New Roman" pitchFamily="18" charset="0"/>
              </a:rPr>
              <a:t>（</a:t>
            </a:r>
            <a:r>
              <a:rPr kumimoji="1" lang="en-US" altLang="zh-CN" sz="3200" b="1" dirty="0" smtClean="0">
                <a:latin typeface="Times New Roman" pitchFamily="18" charset="0"/>
              </a:rPr>
              <a:t>2015</a:t>
            </a:r>
            <a:r>
              <a:rPr kumimoji="1" lang="zh-CN" altLang="en-US" sz="3200" b="1" dirty="0" smtClean="0">
                <a:latin typeface="Times New Roman" pitchFamily="18" charset="0"/>
              </a:rPr>
              <a:t>年</a:t>
            </a:r>
            <a:r>
              <a:rPr kumimoji="1" lang="en-US" altLang="zh-CN" sz="3200" b="1" dirty="0">
                <a:latin typeface="Times New Roman" pitchFamily="18" charset="0"/>
              </a:rPr>
              <a:t>9</a:t>
            </a:r>
            <a:r>
              <a:rPr kumimoji="1" lang="zh-CN" altLang="en-US" sz="3200" b="1" dirty="0" smtClean="0">
                <a:latin typeface="Times New Roman" pitchFamily="18" charset="0"/>
              </a:rPr>
              <a:t>月</a:t>
            </a:r>
            <a:r>
              <a:rPr kumimoji="1" lang="en-US" altLang="zh-CN" sz="3200" b="1" dirty="0" smtClean="0">
                <a:latin typeface="Times New Roman" pitchFamily="18" charset="0"/>
              </a:rPr>
              <a:t>7</a:t>
            </a:r>
            <a:r>
              <a:rPr kumimoji="1" lang="zh-CN" altLang="en-US" sz="3200" b="1" dirty="0" smtClean="0">
                <a:latin typeface="Times New Roman" pitchFamily="18" charset="0"/>
              </a:rPr>
              <a:t>日</a:t>
            </a:r>
            <a:r>
              <a:rPr kumimoji="1" lang="en-US" altLang="zh-CN" sz="3200" b="1" dirty="0">
                <a:latin typeface="Times New Roman" pitchFamily="18" charset="0"/>
              </a:rPr>
              <a:t>-</a:t>
            </a:r>
            <a:r>
              <a:rPr kumimoji="1" lang="en-US" altLang="zh-CN" sz="3200" b="1" dirty="0" smtClean="0">
                <a:latin typeface="Times New Roman" pitchFamily="18" charset="0"/>
              </a:rPr>
              <a:t>2016</a:t>
            </a:r>
            <a:r>
              <a:rPr kumimoji="1" lang="zh-CN" altLang="en-US" sz="3200" b="1" dirty="0" smtClean="0">
                <a:latin typeface="Times New Roman" pitchFamily="18" charset="0"/>
              </a:rPr>
              <a:t>年</a:t>
            </a:r>
            <a:r>
              <a:rPr kumimoji="1" lang="en-US" altLang="zh-CN" sz="3200" b="1" dirty="0">
                <a:latin typeface="Times New Roman" pitchFamily="18" charset="0"/>
              </a:rPr>
              <a:t>1</a:t>
            </a:r>
            <a:r>
              <a:rPr kumimoji="1" lang="zh-CN" altLang="en-US" sz="3200" b="1" dirty="0">
                <a:latin typeface="Times New Roman" pitchFamily="18" charset="0"/>
              </a:rPr>
              <a:t>月</a:t>
            </a:r>
            <a:r>
              <a:rPr kumimoji="1" lang="en-US" altLang="zh-CN" sz="3200" b="1" dirty="0" smtClean="0">
                <a:latin typeface="Times New Roman" pitchFamily="18" charset="0"/>
              </a:rPr>
              <a:t>22</a:t>
            </a:r>
            <a:r>
              <a:rPr kumimoji="1" lang="zh-CN" altLang="en-US" sz="3200" b="1" dirty="0" smtClean="0">
                <a:latin typeface="Times New Roman" pitchFamily="18" charset="0"/>
              </a:rPr>
              <a:t>日</a:t>
            </a:r>
            <a:r>
              <a:rPr kumimoji="1" lang="zh-CN" altLang="en-US" sz="3200" b="1" dirty="0">
                <a:latin typeface="Times New Roman" pitchFamily="18" charset="0"/>
              </a:rPr>
              <a:t>）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295400" y="4724400"/>
            <a:ext cx="6913563" cy="7064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anchor="ctr"/>
          <a:lstStyle/>
          <a:p>
            <a:pPr eaLnBrk="1" hangingPunct="1"/>
            <a:endParaRPr kumimoji="1" lang="zh-CN" altLang="en-US" sz="3200" b="1">
              <a:latin typeface="Times New Roman" pitchFamily="18" charset="0"/>
            </a:endParaRP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5791200" y="4705350"/>
            <a:ext cx="0" cy="7826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657600" y="1676400"/>
            <a:ext cx="2012950" cy="579438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rgbClr val="800000"/>
                </a:solidFill>
                <a:latin typeface="Times New Roman" pitchFamily="18" charset="0"/>
                <a:ea typeface="华文细黑" pitchFamily="2" charset="-122"/>
              </a:rPr>
              <a:t>秋季学期  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6643702" y="4643446"/>
            <a:ext cx="1311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kumimoji="1" lang="en-US" altLang="zh-CN" sz="3200" b="1" dirty="0">
                <a:latin typeface="Times New Roman" pitchFamily="18" charset="0"/>
              </a:rPr>
              <a:t>4</a:t>
            </a:r>
            <a:r>
              <a:rPr kumimoji="1" lang="zh-CN" altLang="en-US" sz="3200" b="1" dirty="0">
                <a:latin typeface="Times New Roman" pitchFamily="18" charset="0"/>
              </a:rPr>
              <a:t>周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2590800" y="4038600"/>
            <a:ext cx="1809750" cy="579438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800000"/>
                </a:solidFill>
                <a:latin typeface="Times New Roman" pitchFamily="18" charset="0"/>
                <a:ea typeface="华文细黑" pitchFamily="2" charset="-122"/>
              </a:rPr>
              <a:t>春季学期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115050" y="4076700"/>
            <a:ext cx="1809750" cy="579438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rgbClr val="800000"/>
                </a:solidFill>
                <a:latin typeface="Times New Roman" pitchFamily="18" charset="0"/>
                <a:ea typeface="华文细黑" pitchFamily="2" charset="-122"/>
              </a:rPr>
              <a:t>夏季学期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816350" y="3213100"/>
            <a:ext cx="1871663" cy="503238"/>
          </a:xfrm>
          <a:prstGeom prst="rect">
            <a:avLst/>
          </a:prstGeom>
          <a:noFill/>
          <a:ln w="38100" cmpd="dbl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kumimoji="1" lang="zh-CN" altLang="en-US" sz="2400" b="1" dirty="0">
                <a:solidFill>
                  <a:srgbClr val="0033CC"/>
                </a:solidFill>
                <a:latin typeface="Times New Roman" pitchFamily="18" charset="0"/>
                <a:ea typeface="华文细黑" pitchFamily="2" charset="-122"/>
              </a:rPr>
              <a:t>寒假</a:t>
            </a:r>
            <a:r>
              <a:rPr kumimoji="1" lang="zh-CN" altLang="en-US" sz="2400" b="1" dirty="0" smtClean="0">
                <a:solidFill>
                  <a:srgbClr val="0033CC"/>
                </a:solidFill>
                <a:latin typeface="Times New Roman" pitchFamily="18" charset="0"/>
                <a:ea typeface="华文细黑" pitchFamily="2" charset="-122"/>
              </a:rPr>
              <a:t>：</a:t>
            </a:r>
            <a:r>
              <a:rPr kumimoji="1" lang="en-US" altLang="zh-CN" sz="2400" b="1" dirty="0" smtClean="0">
                <a:solidFill>
                  <a:srgbClr val="0033CC"/>
                </a:solidFill>
                <a:latin typeface="Times New Roman" pitchFamily="18" charset="0"/>
                <a:ea typeface="华文细黑" pitchFamily="2" charset="-122"/>
              </a:rPr>
              <a:t>4</a:t>
            </a:r>
            <a:r>
              <a:rPr kumimoji="1" lang="zh-CN" altLang="en-US" sz="2400" b="1" dirty="0" smtClean="0">
                <a:solidFill>
                  <a:srgbClr val="0033CC"/>
                </a:solidFill>
                <a:latin typeface="Times New Roman" pitchFamily="18" charset="0"/>
                <a:ea typeface="华文细黑" pitchFamily="2" charset="-122"/>
              </a:rPr>
              <a:t>周</a:t>
            </a:r>
            <a:endParaRPr kumimoji="1" lang="zh-CN" altLang="en-US" sz="2400" b="1" dirty="0">
              <a:solidFill>
                <a:srgbClr val="0033CC"/>
              </a:solidFill>
              <a:latin typeface="Times New Roman" pitchFamily="18" charset="0"/>
              <a:ea typeface="华文细黑" pitchFamily="2" charset="-122"/>
            </a:endParaRP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1403350" y="4754563"/>
            <a:ext cx="4248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kumimoji="1" lang="en-US" altLang="zh-CN" sz="3200" b="1" dirty="0" smtClean="0">
                <a:latin typeface="Times New Roman" pitchFamily="18" charset="0"/>
              </a:rPr>
              <a:t>  16</a:t>
            </a:r>
            <a:r>
              <a:rPr kumimoji="1" lang="zh-CN" altLang="en-US" sz="3200" b="1" dirty="0" smtClean="0">
                <a:latin typeface="Times New Roman" pitchFamily="18" charset="0"/>
              </a:rPr>
              <a:t>周</a:t>
            </a:r>
            <a:r>
              <a:rPr kumimoji="1" lang="zh-CN" altLang="en-US" b="1" dirty="0" smtClean="0">
                <a:latin typeface="Times New Roman" pitchFamily="18" charset="0"/>
              </a:rPr>
              <a:t>（</a:t>
            </a:r>
            <a:r>
              <a:rPr kumimoji="1" lang="en-US" altLang="zh-CN" b="1" dirty="0" smtClean="0">
                <a:latin typeface="Times New Roman" pitchFamily="18" charset="0"/>
              </a:rPr>
              <a:t>2015</a:t>
            </a:r>
            <a:r>
              <a:rPr kumimoji="1" lang="zh-CN" altLang="en-US" b="1" dirty="0" smtClean="0">
                <a:latin typeface="Times New Roman" pitchFamily="18" charset="0"/>
              </a:rPr>
              <a:t>年</a:t>
            </a:r>
            <a:r>
              <a:rPr kumimoji="1" lang="en-US" altLang="zh-CN" b="1" dirty="0" smtClean="0">
                <a:latin typeface="Times New Roman" pitchFamily="18" charset="0"/>
              </a:rPr>
              <a:t>2</a:t>
            </a:r>
            <a:r>
              <a:rPr kumimoji="1" lang="zh-CN" altLang="en-US" b="1" dirty="0" smtClean="0">
                <a:latin typeface="Times New Roman" pitchFamily="18" charset="0"/>
              </a:rPr>
              <a:t>月</a:t>
            </a:r>
            <a:r>
              <a:rPr kumimoji="1" lang="en-US" altLang="zh-CN" b="1" dirty="0" smtClean="0">
                <a:latin typeface="Times New Roman" pitchFamily="18" charset="0"/>
              </a:rPr>
              <a:t>22</a:t>
            </a:r>
            <a:r>
              <a:rPr kumimoji="1" lang="zh-CN" altLang="en-US" b="1" dirty="0" smtClean="0">
                <a:latin typeface="Times New Roman" pitchFamily="18" charset="0"/>
              </a:rPr>
              <a:t>日</a:t>
            </a:r>
            <a:r>
              <a:rPr kumimoji="1" lang="en-US" altLang="zh-CN" b="1" dirty="0" smtClean="0">
                <a:latin typeface="Times New Roman" pitchFamily="18" charset="0"/>
              </a:rPr>
              <a:t>-6</a:t>
            </a:r>
            <a:r>
              <a:rPr kumimoji="1" lang="zh-CN" altLang="en-US" b="1" dirty="0" smtClean="0">
                <a:latin typeface="Times New Roman" pitchFamily="18" charset="0"/>
              </a:rPr>
              <a:t>月</a:t>
            </a:r>
            <a:r>
              <a:rPr kumimoji="1" lang="en-US" altLang="zh-CN" b="1" dirty="0" smtClean="0">
                <a:latin typeface="Times New Roman" pitchFamily="18" charset="0"/>
              </a:rPr>
              <a:t>10</a:t>
            </a:r>
            <a:r>
              <a:rPr kumimoji="1" lang="zh-CN" altLang="en-US" b="1" dirty="0" smtClean="0">
                <a:latin typeface="Times New Roman" pitchFamily="18" charset="0"/>
              </a:rPr>
              <a:t>日）</a:t>
            </a:r>
            <a:endParaRPr kumimoji="1" lang="zh-CN" altLang="en-US" b="1" dirty="0">
              <a:latin typeface="Times New Roman" pitchFamily="18" charset="0"/>
            </a:endParaRP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6072198" y="5072074"/>
            <a:ext cx="2000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 eaLnBrk="1" hangingPunct="1"/>
            <a:r>
              <a:rPr kumimoji="1" lang="zh-CN" altLang="en-US" b="1" dirty="0">
                <a:latin typeface="Times New Roman" pitchFamily="18" charset="0"/>
              </a:rPr>
              <a:t>（</a:t>
            </a:r>
            <a:r>
              <a:rPr kumimoji="1" lang="en-US" altLang="zh-CN" b="1" dirty="0">
                <a:latin typeface="Times New Roman" pitchFamily="18" charset="0"/>
              </a:rPr>
              <a:t>6</a:t>
            </a:r>
            <a:r>
              <a:rPr kumimoji="1" lang="zh-CN" altLang="en-US" b="1" dirty="0" smtClean="0">
                <a:latin typeface="Times New Roman" pitchFamily="18" charset="0"/>
              </a:rPr>
              <a:t>月</a:t>
            </a:r>
            <a:r>
              <a:rPr kumimoji="1" lang="en-US" altLang="zh-CN" b="1" dirty="0" smtClean="0">
                <a:latin typeface="Times New Roman" pitchFamily="18" charset="0"/>
              </a:rPr>
              <a:t>13</a:t>
            </a:r>
            <a:r>
              <a:rPr kumimoji="1" lang="zh-CN" altLang="en-US" b="1" dirty="0" smtClean="0">
                <a:latin typeface="Times New Roman" pitchFamily="18" charset="0"/>
              </a:rPr>
              <a:t>日</a:t>
            </a:r>
            <a:r>
              <a:rPr kumimoji="1" lang="en-US" altLang="zh-CN" b="1" dirty="0">
                <a:latin typeface="Times New Roman" pitchFamily="18" charset="0"/>
              </a:rPr>
              <a:t>-7</a:t>
            </a:r>
            <a:r>
              <a:rPr kumimoji="1" lang="zh-CN" altLang="en-US" b="1" dirty="0" smtClean="0">
                <a:latin typeface="Times New Roman" pitchFamily="18" charset="0"/>
              </a:rPr>
              <a:t>月</a:t>
            </a:r>
            <a:r>
              <a:rPr kumimoji="1" lang="en-US" altLang="zh-CN" b="1" dirty="0" smtClean="0">
                <a:latin typeface="Times New Roman" pitchFamily="18" charset="0"/>
              </a:rPr>
              <a:t>8</a:t>
            </a:r>
            <a:r>
              <a:rPr kumimoji="1" lang="zh-CN" altLang="en-US" b="1" dirty="0" smtClean="0">
                <a:latin typeface="Times New Roman" pitchFamily="18" charset="0"/>
              </a:rPr>
              <a:t>日</a:t>
            </a:r>
            <a:r>
              <a:rPr kumimoji="1" lang="zh-CN" altLang="en-US" b="1" dirty="0">
                <a:latin typeface="Times New Roman" pitchFamily="18" charset="0"/>
              </a:rPr>
              <a:t>）</a:t>
            </a:r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 flipH="1">
            <a:off x="1295400" y="4041775"/>
            <a:ext cx="1296988" cy="682625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7" name="Line 15"/>
          <p:cNvSpPr>
            <a:spLocks noChangeShapeType="1"/>
          </p:cNvSpPr>
          <p:nvPr/>
        </p:nvSpPr>
        <p:spPr bwMode="auto">
          <a:xfrm>
            <a:off x="4392613" y="4041775"/>
            <a:ext cx="1331912" cy="682625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 flipH="1">
            <a:off x="1223963" y="1700213"/>
            <a:ext cx="2447925" cy="576262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>
            <a:off x="5651500" y="1700213"/>
            <a:ext cx="2305050" cy="576262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 flipH="1">
            <a:off x="5832475" y="4076700"/>
            <a:ext cx="282575" cy="6477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>
            <a:off x="7920038" y="4076700"/>
            <a:ext cx="144462" cy="6477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1187624" y="453307"/>
            <a:ext cx="8229600" cy="547687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一、基本情况：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2015-2016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学年学期结构</a:t>
            </a:r>
          </a:p>
        </p:txBody>
      </p:sp>
      <p:pic>
        <p:nvPicPr>
          <p:cNvPr id="19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645" y="243541"/>
            <a:ext cx="7499176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一、基本情况：研究生课程属性</a:t>
            </a: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2786050" y="1500174"/>
            <a:ext cx="4419600" cy="10715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黑体" pitchFamily="2" charset="-122"/>
              </a:rPr>
              <a:t>研究生课程类别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57158" y="3143248"/>
            <a:ext cx="519162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公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共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必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修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程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3000364" y="3143248"/>
            <a:ext cx="450850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一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级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学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科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普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及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786314" y="3143248"/>
            <a:ext cx="511473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eaLnBrk="1" hangingPunct="1">
              <a:defRPr/>
            </a:pP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专</a:t>
            </a:r>
          </a:p>
          <a:p>
            <a:pPr eaLnBrk="1" hangingPunct="1">
              <a:defRPr/>
            </a:pP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业</a:t>
            </a:r>
          </a:p>
          <a:p>
            <a:pPr eaLnBrk="1" hangingPunct="1"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核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心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1285852" y="3143248"/>
            <a:ext cx="468288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公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共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选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修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</a:p>
          <a:p>
            <a:pPr eaLnBrk="1" hangingPunct="1"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程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5715008" y="3143248"/>
            <a:ext cx="453802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72000" tIns="216000" rIns="72000"/>
          <a:lstStyle/>
          <a:p>
            <a:pPr algn="ctr"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专</a:t>
            </a:r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algn="ctr"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业</a:t>
            </a:r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algn="ctr"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普</a:t>
            </a:r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algn="ctr"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及</a:t>
            </a:r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algn="ctr"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  <a:endParaRPr lang="zh-CN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929058" y="3143248"/>
            <a:ext cx="446484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一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级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学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科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研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讨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4114" name="Rectangle 19"/>
          <p:cNvSpPr>
            <a:spLocks noChangeArrowheads="1"/>
          </p:cNvSpPr>
          <p:nvPr/>
        </p:nvSpPr>
        <p:spPr bwMode="auto">
          <a:xfrm>
            <a:off x="6643702" y="3143248"/>
            <a:ext cx="498772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专</a:t>
            </a:r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业</a:t>
            </a:r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研</a:t>
            </a:r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讨</a:t>
            </a:r>
          </a:p>
          <a:p>
            <a:pPr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  <a:endParaRPr lang="zh-CN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4115" name="Rectangle 20"/>
          <p:cNvSpPr>
            <a:spLocks noChangeArrowheads="1"/>
          </p:cNvSpPr>
          <p:nvPr/>
        </p:nvSpPr>
        <p:spPr bwMode="auto">
          <a:xfrm>
            <a:off x="8358214" y="3143248"/>
            <a:ext cx="500066" cy="22145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科</a:t>
            </a:r>
            <a:endParaRPr lang="en-US" altLang="zh-CN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学</a:t>
            </a:r>
            <a:endParaRPr lang="en-US" altLang="zh-CN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前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沿</a:t>
            </a:r>
          </a:p>
          <a:p>
            <a:pPr eaLnBrk="1" hangingPunct="1"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讲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座</a:t>
            </a:r>
          </a:p>
        </p:txBody>
      </p:sp>
      <p:cxnSp>
        <p:nvCxnSpPr>
          <p:cNvPr id="7182" name="肘形连接符 26"/>
          <p:cNvCxnSpPr>
            <a:cxnSpLocks noChangeShapeType="1"/>
            <a:stCxn id="4099" idx="2"/>
            <a:endCxn id="4103" idx="0"/>
          </p:cNvCxnSpPr>
          <p:nvPr/>
        </p:nvCxnSpPr>
        <p:spPr bwMode="auto">
          <a:xfrm rot="5400000">
            <a:off x="2972171" y="1119569"/>
            <a:ext cx="571504" cy="3475854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肘形连接符 28"/>
          <p:cNvCxnSpPr>
            <a:cxnSpLocks noChangeShapeType="1"/>
            <a:stCxn id="4099" idx="2"/>
            <a:endCxn id="4101" idx="0"/>
          </p:cNvCxnSpPr>
          <p:nvPr/>
        </p:nvCxnSpPr>
        <p:spPr bwMode="auto">
          <a:xfrm rot="5400000">
            <a:off x="3825068" y="1972466"/>
            <a:ext cx="571504" cy="177006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357158" y="5429264"/>
            <a:ext cx="536625" cy="654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eaLnBrk="1" hangingPunct="1">
              <a:defRPr/>
            </a:pP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GB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1285852" y="5429264"/>
            <a:ext cx="482576" cy="654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algn="ctr" eaLnBrk="1" hangingPunct="1">
              <a:defRPr/>
            </a:pP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MGX</a:t>
            </a:r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 algn="ctr" eaLnBrk="1" hangingPunct="1">
              <a:defRPr/>
            </a:pPr>
            <a:endParaRPr lang="zh-CN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pic>
        <p:nvPicPr>
          <p:cNvPr id="34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2143108" y="3143248"/>
            <a:ext cx="450850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一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级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学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科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核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心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cxnSp>
        <p:nvCxnSpPr>
          <p:cNvPr id="7194" name="肘形连接符 7193"/>
          <p:cNvCxnSpPr>
            <a:stCxn id="4099" idx="2"/>
            <a:endCxn id="59" idx="0"/>
          </p:cNvCxnSpPr>
          <p:nvPr/>
        </p:nvCxnSpPr>
        <p:spPr>
          <a:xfrm rot="5400000">
            <a:off x="3396440" y="1543838"/>
            <a:ext cx="571504" cy="26273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6" name="肘形连接符 7195"/>
          <p:cNvCxnSpPr>
            <a:stCxn id="4099" idx="2"/>
            <a:endCxn id="4100" idx="0"/>
          </p:cNvCxnSpPr>
          <p:nvPr/>
        </p:nvCxnSpPr>
        <p:spPr>
          <a:xfrm rot="5400000">
            <a:off x="2520543" y="667941"/>
            <a:ext cx="571504" cy="43791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4099" idx="2"/>
            <a:endCxn id="4104" idx="0"/>
          </p:cNvCxnSpPr>
          <p:nvPr/>
        </p:nvCxnSpPr>
        <p:spPr>
          <a:xfrm rot="16200000" flipH="1">
            <a:off x="5183127" y="2384466"/>
            <a:ext cx="571504" cy="9460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4099" idx="2"/>
            <a:endCxn id="4102" idx="0"/>
          </p:cNvCxnSpPr>
          <p:nvPr/>
        </p:nvCxnSpPr>
        <p:spPr>
          <a:xfrm rot="16200000" flipH="1">
            <a:off x="4733198" y="2834395"/>
            <a:ext cx="571504" cy="462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肘形连接符 39"/>
          <p:cNvCxnSpPr>
            <a:stCxn id="4099" idx="2"/>
            <a:endCxn id="4114" idx="0"/>
          </p:cNvCxnSpPr>
          <p:nvPr/>
        </p:nvCxnSpPr>
        <p:spPr>
          <a:xfrm rot="16200000" flipH="1">
            <a:off x="5658717" y="1908877"/>
            <a:ext cx="571504" cy="18972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肘形连接符 41"/>
          <p:cNvCxnSpPr>
            <a:stCxn id="4099" idx="2"/>
            <a:endCxn id="4115" idx="0"/>
          </p:cNvCxnSpPr>
          <p:nvPr/>
        </p:nvCxnSpPr>
        <p:spPr>
          <a:xfrm rot="16200000" flipH="1">
            <a:off x="6516296" y="1051297"/>
            <a:ext cx="571504" cy="36123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圆角矩形 46"/>
          <p:cNvSpPr/>
          <p:nvPr/>
        </p:nvSpPr>
        <p:spPr>
          <a:xfrm>
            <a:off x="142844" y="1643050"/>
            <a:ext cx="2255765" cy="8909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rgbClr val="FF0000"/>
                </a:solidFill>
              </a:rPr>
              <a:t>要求每位同学修读本专业的核心课以及所属一级学科核心课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2-3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门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2143108" y="5429264"/>
            <a:ext cx="428627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algn="ctr" eaLnBrk="1" hangingPunct="1">
              <a:defRPr/>
            </a:pP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1</a:t>
            </a:r>
            <a:endParaRPr lang="en-US" altLang="zh-CN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auto">
          <a:xfrm>
            <a:off x="3000364" y="5429264"/>
            <a:ext cx="428628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algn="ctr" eaLnBrk="1" hangingPunct="1">
              <a:defRPr/>
            </a:pP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2</a:t>
            </a:r>
            <a:endParaRPr lang="en-US" altLang="zh-CN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91" name="Rectangle 5"/>
          <p:cNvSpPr>
            <a:spLocks noChangeArrowheads="1"/>
          </p:cNvSpPr>
          <p:nvPr/>
        </p:nvSpPr>
        <p:spPr bwMode="auto">
          <a:xfrm>
            <a:off x="3929058" y="5429264"/>
            <a:ext cx="428628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 algn="ctr" eaLnBrk="1" hangingPunct="1">
              <a:defRPr/>
            </a:pP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3</a:t>
            </a:r>
            <a:endParaRPr lang="en-US" altLang="zh-CN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4786314" y="5429264"/>
            <a:ext cx="500066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44000" tIns="216000" rIns="72000"/>
          <a:lstStyle/>
          <a:p>
            <a:pPr algn="ctr" eaLnBrk="1" hangingPunct="1">
              <a:defRPr/>
            </a:pP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4</a:t>
            </a:r>
            <a:endParaRPr lang="en-US" altLang="zh-CN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5715008" y="5429264"/>
            <a:ext cx="500066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44000" tIns="216000" rIns="72000"/>
          <a:lstStyle/>
          <a:p>
            <a:pPr algn="ctr" eaLnBrk="1" hangingPunct="1">
              <a:defRPr/>
            </a:pP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5</a:t>
            </a:r>
            <a:endParaRPr lang="en-US" altLang="zh-CN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6643702" y="5429264"/>
            <a:ext cx="500066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44000" tIns="216000" rIns="72000"/>
          <a:lstStyle/>
          <a:p>
            <a:pPr algn="ctr" eaLnBrk="1" hangingPunct="1">
              <a:defRPr/>
            </a:pPr>
            <a:r>
              <a:rPr lang="en-US" altLang="zh-C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6</a:t>
            </a:r>
            <a:endParaRPr lang="en-US" altLang="zh-CN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cxnSp>
        <p:nvCxnSpPr>
          <p:cNvPr id="129" name="肘形连接符 128"/>
          <p:cNvCxnSpPr>
            <a:stCxn id="4099" idx="2"/>
            <a:endCxn id="4105" idx="0"/>
          </p:cNvCxnSpPr>
          <p:nvPr/>
        </p:nvCxnSpPr>
        <p:spPr>
          <a:xfrm rot="5400000">
            <a:off x="4288323" y="2435721"/>
            <a:ext cx="571504" cy="8435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7500958" y="3143248"/>
            <a:ext cx="498772" cy="2227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08000" tIns="216000" rIns="72000"/>
          <a:lstStyle/>
          <a:p>
            <a:pPr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高</a:t>
            </a:r>
            <a:endParaRPr lang="en-US" altLang="zh-CN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级</a:t>
            </a:r>
            <a:endParaRPr lang="en-US" altLang="zh-CN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强</a:t>
            </a:r>
            <a:endParaRPr lang="en-US" altLang="zh-CN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化</a:t>
            </a:r>
          </a:p>
          <a:p>
            <a:pPr>
              <a:defRPr/>
            </a:pP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课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7500958" y="5429264"/>
            <a:ext cx="500066" cy="6429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144000" tIns="216000" rIns="72000"/>
          <a:lstStyle/>
          <a:p>
            <a:pPr algn="ctr" eaLnBrk="1" hangingPunct="1">
              <a:defRPr/>
            </a:pPr>
            <a:r>
              <a:rPr lang="en-US" altLang="zh-CN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7</a:t>
            </a:r>
            <a:endParaRPr lang="en-US" altLang="zh-CN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楷体_GB2312" pitchFamily="49" charset="-122"/>
            </a:endParaRPr>
          </a:p>
        </p:txBody>
      </p:sp>
      <p:sp>
        <p:nvSpPr>
          <p:cNvPr id="100" name="圆角矩形 99"/>
          <p:cNvSpPr/>
          <p:nvPr/>
        </p:nvSpPr>
        <p:spPr>
          <a:xfrm>
            <a:off x="7500958" y="1643050"/>
            <a:ext cx="1285884" cy="890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强化课和科学前沿讲座只能作为非学位课修读</a:t>
            </a:r>
            <a:endParaRPr lang="zh-CN" alt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15900"/>
            <a:ext cx="7056784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一、基本情况：学位课与非学位课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642910" y="3071810"/>
            <a:ext cx="1763713" cy="995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2" charset="-122"/>
              </a:rPr>
              <a:t>课程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V="1">
            <a:off x="2428860" y="2500306"/>
            <a:ext cx="481662" cy="67389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l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2357422" y="3857628"/>
            <a:ext cx="533810" cy="60866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l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3929058" y="2143116"/>
            <a:ext cx="1211362" cy="43100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l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3929058" y="2571744"/>
            <a:ext cx="1228898" cy="39825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algn="l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143504" y="1785926"/>
            <a:ext cx="25923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zh-CN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公共学位课程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143504" y="2643182"/>
            <a:ext cx="25923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楷体_GB2312" pitchFamily="49" charset="-122"/>
              </a:rPr>
              <a:t>专业学位课程</a:t>
            </a:r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5143504" y="3786190"/>
            <a:ext cx="2592388" cy="576263"/>
          </a:xfrm>
          <a:prstGeom prst="rect">
            <a:avLst/>
          </a:prstGeom>
          <a:solidFill>
            <a:srgbClr val="A6F8AE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ea typeface="楷体_GB2312" pitchFamily="49" charset="-122"/>
              </a:rPr>
              <a:t>专业选修课</a:t>
            </a:r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5143504" y="4643446"/>
            <a:ext cx="2592388" cy="576262"/>
          </a:xfrm>
          <a:prstGeom prst="rect">
            <a:avLst/>
          </a:prstGeom>
          <a:solidFill>
            <a:srgbClr val="A6F8AE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zh-CN" altLang="en-US" sz="2000" b="1">
                <a:effectLst>
                  <a:outerShdw blurRad="38100" dist="38100" dir="2700000" algn="tl">
                    <a:srgbClr val="FFFFFF"/>
                  </a:outerShdw>
                </a:effectLst>
                <a:ea typeface="楷体_GB2312" pitchFamily="49" charset="-122"/>
              </a:rPr>
              <a:t>公共选修课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103688" y="4257675"/>
            <a:ext cx="0" cy="0"/>
          </a:xfrm>
          <a:prstGeom prst="line">
            <a:avLst/>
          </a:prstGeom>
          <a:noFill/>
          <a:ln w="19050" cmpd="thinThick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4103688" y="4257675"/>
            <a:ext cx="0" cy="0"/>
          </a:xfrm>
          <a:prstGeom prst="line">
            <a:avLst/>
          </a:prstGeom>
          <a:noFill/>
          <a:ln w="19050" cmpd="thinThick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8212" name="Line 33"/>
          <p:cNvSpPr>
            <a:spLocks noChangeShapeType="1"/>
          </p:cNvSpPr>
          <p:nvPr/>
        </p:nvSpPr>
        <p:spPr bwMode="auto">
          <a:xfrm flipV="1">
            <a:off x="4067175" y="4076700"/>
            <a:ext cx="612775" cy="215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3" name="Line 34"/>
          <p:cNvSpPr>
            <a:spLocks noChangeShapeType="1"/>
          </p:cNvSpPr>
          <p:nvPr/>
        </p:nvSpPr>
        <p:spPr bwMode="auto">
          <a:xfrm>
            <a:off x="4067175" y="4797425"/>
            <a:ext cx="612775" cy="287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4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 1"/>
          <p:cNvSpPr/>
          <p:nvPr/>
        </p:nvSpPr>
        <p:spPr>
          <a:xfrm>
            <a:off x="3000364" y="2143116"/>
            <a:ext cx="96887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学位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课程</a:t>
            </a:r>
            <a:endParaRPr lang="zh-CN" altLang="en-US" dirty="0"/>
          </a:p>
        </p:txBody>
      </p:sp>
      <p:sp>
        <p:nvSpPr>
          <p:cNvPr id="3" name="圆角矩形 2"/>
          <p:cNvSpPr/>
          <p:nvPr/>
        </p:nvSpPr>
        <p:spPr>
          <a:xfrm>
            <a:off x="3000364" y="4000504"/>
            <a:ext cx="100811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非学位课程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4071934" y="4000504"/>
            <a:ext cx="1116062" cy="377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71934" y="4429132"/>
            <a:ext cx="1085727" cy="5580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5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61662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504000" anchor="ctr">
            <a:normAutofit/>
          </a:bodyPr>
          <a:lstStyle/>
          <a:p>
            <a:pPr algn="l"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+mn-ea"/>
              </a:rPr>
              <a:t>一、基本情况 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2123728" y="1484784"/>
            <a:ext cx="5616624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>
            <a:normAutofit/>
          </a:bodyPr>
          <a:lstStyle/>
          <a:p>
            <a:pPr marL="0" indent="0" algn="l">
              <a:buNone/>
              <a:defRPr/>
            </a:pPr>
            <a:r>
              <a:rPr lang="zh-CN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</a:rPr>
              <a:t>二、学分要求及课程简介 </a:t>
            </a:r>
          </a:p>
        </p:txBody>
      </p:sp>
      <p:sp>
        <p:nvSpPr>
          <p:cNvPr id="8" name="矩形 7"/>
          <p:cNvSpPr/>
          <p:nvPr/>
        </p:nvSpPr>
        <p:spPr>
          <a:xfrm>
            <a:off x="2123728" y="206084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三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、选课说明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5869" y="267997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四、选课及变更程序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9909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五、缓考、补考和重修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5869" y="3918223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 algn="l">
              <a:defRPr/>
            </a:pPr>
            <a:r>
              <a:rPr lang="zh-CN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六</a:t>
            </a:r>
            <a:r>
              <a:rPr lang="zh-CN" alt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、成绩管理</a:t>
            </a:r>
            <a:endParaRPr lang="zh-CN" alt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728" y="4545018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七、跨学科课程兼修计划（</a:t>
            </a:r>
            <a:r>
              <a:rPr lang="en-US" altLang="zh-CN" sz="2000" b="1" dirty="0">
                <a:latin typeface="+mn-ea"/>
              </a:rPr>
              <a:t>Program-10</a:t>
            </a:r>
            <a:r>
              <a:rPr lang="zh-CN" altLang="en-US" sz="2000" b="1" dirty="0">
                <a:latin typeface="+mn-ea"/>
              </a:rPr>
              <a:t>） </a:t>
            </a:r>
          </a:p>
        </p:txBody>
      </p:sp>
      <p:sp>
        <p:nvSpPr>
          <p:cNvPr id="13" name="矩形 12"/>
          <p:cNvSpPr/>
          <p:nvPr/>
        </p:nvSpPr>
        <p:spPr>
          <a:xfrm>
            <a:off x="2131499" y="5122515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 smtClean="0">
                <a:latin typeface="+mn-ea"/>
              </a:rPr>
              <a:t>八、主要时间节点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5869" y="5733256"/>
            <a:ext cx="5616624" cy="466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04000" anchor="ctr"/>
          <a:lstStyle/>
          <a:p>
            <a:pPr>
              <a:defRPr/>
            </a:pPr>
            <a:r>
              <a:rPr lang="zh-CN" altLang="en-US" sz="2000" b="1" dirty="0">
                <a:latin typeface="+mn-ea"/>
              </a:rPr>
              <a:t>九</a:t>
            </a:r>
            <a:r>
              <a:rPr lang="zh-CN" altLang="en-US" sz="2000" b="1" dirty="0" smtClean="0">
                <a:latin typeface="+mn-ea"/>
              </a:rPr>
              <a:t>、信息发布与咨询</a:t>
            </a:r>
            <a:endParaRPr lang="zh-CN" altLang="en-US" sz="2000" b="1" dirty="0">
              <a:latin typeface="+mn-ea"/>
            </a:endParaRPr>
          </a:p>
        </p:txBody>
      </p:sp>
      <p:sp>
        <p:nvSpPr>
          <p:cNvPr id="15" name="五边形 14"/>
          <p:cNvSpPr/>
          <p:nvPr/>
        </p:nvSpPr>
        <p:spPr bwMode="auto">
          <a:xfrm>
            <a:off x="1071538" y="1428736"/>
            <a:ext cx="839788" cy="401637"/>
          </a:xfrm>
          <a:prstGeom prst="homePlate">
            <a:avLst>
              <a:gd name="adj" fmla="val 110078"/>
            </a:avLst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15900"/>
            <a:ext cx="7571184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二、学分要求及课程简介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38188"/>
              </p:ext>
            </p:extLst>
          </p:nvPr>
        </p:nvGraphicFramePr>
        <p:xfrm>
          <a:off x="503238" y="1916832"/>
          <a:ext cx="8324850" cy="3671887"/>
        </p:xfrm>
        <a:graphic>
          <a:graphicData uri="http://schemas.openxmlformats.org/drawingml/2006/table">
            <a:tbl>
              <a:tblPr/>
              <a:tblGrid>
                <a:gridCol w="1289055"/>
                <a:gridCol w="2860641"/>
                <a:gridCol w="2767534"/>
                <a:gridCol w="1407620"/>
              </a:tblGrid>
              <a:tr h="785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必修环节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1439" marR="914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课程学习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总学分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3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  <a:cs typeface="Times New Roman" pitchFamily="18" charset="0"/>
                        </a:rPr>
                        <a:t>硕士生</a:t>
                      </a:r>
                    </a:p>
                  </a:txBody>
                  <a:tcPr marL="91439" marR="914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开题报告、中期考核、学术报告、社会实践、论文答辩等，回所完成。（≥5学分）</a:t>
                      </a:r>
                    </a:p>
                  </a:txBody>
                  <a:tcPr marL="91439" marR="914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课程学习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≥30学分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，集中教学阶段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25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学分</a:t>
                      </a:r>
                      <a:endParaRPr kumimoji="0" lang="zh-CN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≥35学分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  <a:cs typeface="Times New Roman" pitchFamily="18" charset="0"/>
                        </a:rPr>
                        <a:t>硕博生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  <a:cs typeface="Times New Roman" pitchFamily="18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_GB2312" pitchFamily="49" charset="-122"/>
                          <a:cs typeface="Times New Roman" pitchFamily="18" charset="0"/>
                        </a:rPr>
                        <a:t>直博生</a:t>
                      </a:r>
                    </a:p>
                  </a:txBody>
                  <a:tcPr marL="91439" marR="914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同上</a:t>
                      </a:r>
                    </a:p>
                  </a:txBody>
                  <a:tcPr marL="91439" marR="914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课程学习≥37学分，其中集中教学阶段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≥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30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学分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itchFamily="18" charset="0"/>
                        </a:rPr>
                        <a:t>≥42学分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Line 34"/>
          <p:cNvSpPr>
            <a:spLocks noChangeShapeType="1"/>
          </p:cNvSpPr>
          <p:nvPr/>
        </p:nvSpPr>
        <p:spPr bwMode="auto">
          <a:xfrm flipH="1">
            <a:off x="503238" y="1736725"/>
            <a:ext cx="360362" cy="1584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 rot="5400000">
            <a:off x="2231800" y="779978"/>
            <a:ext cx="215900" cy="1655763"/>
          </a:xfrm>
          <a:prstGeom prst="rightArrow">
            <a:avLst>
              <a:gd name="adj1" fmla="val 62204"/>
              <a:gd name="adj2" fmla="val 49750"/>
            </a:avLst>
          </a:prstGeom>
          <a:solidFill>
            <a:srgbClr val="3F3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331639" y="909638"/>
            <a:ext cx="2016225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楷体_GB2312" pitchFamily="49" charset="-122"/>
              </a:rPr>
              <a:t>总学分要求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779912" y="909638"/>
            <a:ext cx="2016224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集中教学课程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300193" y="909638"/>
            <a:ext cx="1872208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学分分配原则</a:t>
            </a:r>
          </a:p>
        </p:txBody>
      </p:sp>
      <p:pic>
        <p:nvPicPr>
          <p:cNvPr id="9" name="Picture 2" descr="1--科学院徽章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1" descr="说明: http://www.ucas.ac.cn/images/b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99" y="6309320"/>
            <a:ext cx="129768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71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404096" y="4977612"/>
            <a:ext cx="1350962" cy="14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endParaRPr lang="zh-CN" altLang="en-US" dirty="0">
              <a:ea typeface="宋体" pitchFamily="2" charset="-122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15900"/>
            <a:ext cx="7427168" cy="5476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二、学分要求及课程简介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428596" y="1714488"/>
            <a:ext cx="1350962" cy="2736294"/>
          </a:xfrm>
          <a:prstGeom prst="rect">
            <a:avLst/>
          </a:prstGeom>
          <a:solidFill>
            <a:srgbClr val="99FFCC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1868488" y="1685664"/>
            <a:ext cx="7053262" cy="285776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l"/>
            <a:endParaRPr lang="zh-CN" altLang="en-US"/>
          </a:p>
        </p:txBody>
      </p: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571472" y="2928934"/>
            <a:ext cx="1092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sz="1600" b="1" dirty="0" smtClean="0">
                <a:ea typeface="楷体_GB2312" pitchFamily="49" charset="-122"/>
              </a:rPr>
              <a:t>    必修课</a:t>
            </a:r>
            <a:endParaRPr lang="en-US" altLang="zh-CN" sz="1600" b="1" dirty="0" smtClean="0">
              <a:ea typeface="楷体_GB2312" pitchFamily="49" charset="-122"/>
            </a:endParaRPr>
          </a:p>
          <a:p>
            <a:pPr algn="l"/>
            <a:endParaRPr lang="en-US" altLang="zh-CN" sz="1600" b="1" dirty="0" smtClean="0">
              <a:ea typeface="楷体_GB2312" pitchFamily="49" charset="-122"/>
            </a:endParaRPr>
          </a:p>
        </p:txBody>
      </p:sp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1872726" y="4941888"/>
            <a:ext cx="7056438" cy="151144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l"/>
            <a:endParaRPr lang="zh-CN" altLang="en-US"/>
          </a:p>
        </p:txBody>
      </p:sp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642911" y="5511413"/>
            <a:ext cx="10086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b="1" dirty="0" smtClean="0">
                <a:ea typeface="楷体_GB2312" pitchFamily="49" charset="-122"/>
              </a:rPr>
              <a:t>选修课</a:t>
            </a:r>
            <a:endParaRPr lang="zh-CN" altLang="en-US" b="1" dirty="0">
              <a:ea typeface="楷体_GB2312" pitchFamily="49" charset="-122"/>
            </a:endParaRPr>
          </a:p>
        </p:txBody>
      </p:sp>
      <p:sp>
        <p:nvSpPr>
          <p:cNvPr id="53266" name="AutoShape 18"/>
          <p:cNvSpPr>
            <a:spLocks noChangeArrowheads="1"/>
          </p:cNvSpPr>
          <p:nvPr/>
        </p:nvSpPr>
        <p:spPr bwMode="auto">
          <a:xfrm>
            <a:off x="1979613" y="1828490"/>
            <a:ext cx="1262062" cy="457502"/>
          </a:xfrm>
          <a:prstGeom prst="homePlate">
            <a:avLst>
              <a:gd name="adj" fmla="val 23534"/>
            </a:avLst>
          </a:prstGeom>
          <a:solidFill>
            <a:srgbClr val="99FFCC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74" name="Text Box 19"/>
          <p:cNvSpPr txBox="1">
            <a:spLocks noChangeArrowheads="1"/>
          </p:cNvSpPr>
          <p:nvPr/>
        </p:nvSpPr>
        <p:spPr bwMode="auto">
          <a:xfrm>
            <a:off x="2143108" y="1928802"/>
            <a:ext cx="982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sz="1600" b="1" dirty="0">
                <a:ea typeface="楷体_GB2312" pitchFamily="49" charset="-122"/>
              </a:rPr>
              <a:t>专业学位</a:t>
            </a:r>
          </a:p>
        </p:txBody>
      </p:sp>
      <p:sp>
        <p:nvSpPr>
          <p:cNvPr id="11275" name="Freeform 20"/>
          <p:cNvSpPr>
            <a:spLocks/>
          </p:cNvSpPr>
          <p:nvPr/>
        </p:nvSpPr>
        <p:spPr bwMode="auto">
          <a:xfrm>
            <a:off x="3211512" y="1827213"/>
            <a:ext cx="5588001" cy="530217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147483647 w 4538"/>
              <a:gd name="T5" fmla="*/ 2147483647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6" name="Rectangle 21"/>
          <p:cNvSpPr>
            <a:spLocks noChangeArrowheads="1"/>
          </p:cNvSpPr>
          <p:nvPr/>
        </p:nvSpPr>
        <p:spPr bwMode="auto">
          <a:xfrm>
            <a:off x="3428992" y="2000240"/>
            <a:ext cx="5421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marL="190500" lvl="1" indent="-188913" defTabSz="330200">
              <a:spcBef>
                <a:spcPct val="20000"/>
              </a:spcBef>
              <a:tabLst>
                <a:tab pos="8521700" algn="r"/>
              </a:tabLst>
            </a:pPr>
            <a:r>
              <a:rPr lang="zh-CN" altLang="en-US" sz="1400" b="1" dirty="0" smtClean="0">
                <a:ea typeface="楷体_GB2312" pitchFamily="49" charset="-122"/>
              </a:rPr>
              <a:t>在核心</a:t>
            </a:r>
            <a:r>
              <a:rPr lang="zh-CN" altLang="en-US" sz="1400" b="1" dirty="0">
                <a:ea typeface="楷体_GB2312" pitchFamily="49" charset="-122"/>
              </a:rPr>
              <a:t>课</a:t>
            </a:r>
            <a:r>
              <a:rPr lang="zh-CN" altLang="en-US" sz="1400" b="1" dirty="0" smtClean="0">
                <a:ea typeface="楷体_GB2312" pitchFamily="49" charset="-122"/>
              </a:rPr>
              <a:t>、普及课 与研讨课中</a:t>
            </a:r>
            <a:r>
              <a:rPr lang="zh-CN" altLang="en-US" sz="1400" b="1" dirty="0">
                <a:ea typeface="楷体_GB2312" pitchFamily="49" charset="-122"/>
              </a:rPr>
              <a:t>选定</a:t>
            </a:r>
            <a:endParaRPr lang="zh-CN" altLang="de-DE" sz="1400" b="1" dirty="0">
              <a:ea typeface="楷体_GB2312" pitchFamily="49" charset="-122"/>
            </a:endParaRPr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>
            <a:off x="1943100" y="2699242"/>
            <a:ext cx="1262063" cy="1727200"/>
          </a:xfrm>
          <a:prstGeom prst="homePlate">
            <a:avLst>
              <a:gd name="adj" fmla="val 10065"/>
            </a:avLst>
          </a:prstGeom>
          <a:solidFill>
            <a:srgbClr val="99FFCC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78" name="Text Box 23"/>
          <p:cNvSpPr txBox="1">
            <a:spLocks noChangeArrowheads="1"/>
          </p:cNvSpPr>
          <p:nvPr/>
        </p:nvSpPr>
        <p:spPr bwMode="auto">
          <a:xfrm>
            <a:off x="2051050" y="3391615"/>
            <a:ext cx="1131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sz="1600" b="1" dirty="0" smtClean="0">
                <a:ea typeface="楷体_GB2312" pitchFamily="49" charset="-122"/>
              </a:rPr>
              <a:t>公共必修课</a:t>
            </a:r>
            <a:endParaRPr lang="zh-CN" altLang="en-US" sz="1600" b="1" dirty="0">
              <a:ea typeface="楷体_GB2312" pitchFamily="49" charset="-122"/>
            </a:endParaRPr>
          </a:p>
        </p:txBody>
      </p:sp>
      <p:sp>
        <p:nvSpPr>
          <p:cNvPr id="11279" name="Freeform 24"/>
          <p:cNvSpPr>
            <a:spLocks/>
          </p:cNvSpPr>
          <p:nvPr/>
        </p:nvSpPr>
        <p:spPr bwMode="auto">
          <a:xfrm>
            <a:off x="3203575" y="2492896"/>
            <a:ext cx="5616575" cy="1980679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147483647 w 4538"/>
              <a:gd name="T5" fmla="*/ 2147483647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0" name="Rectangle 25"/>
          <p:cNvSpPr>
            <a:spLocks noChangeArrowheads="1"/>
          </p:cNvSpPr>
          <p:nvPr/>
        </p:nvSpPr>
        <p:spPr bwMode="auto">
          <a:xfrm>
            <a:off x="3363883" y="2553049"/>
            <a:ext cx="5532437" cy="173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defTabSz="330200">
              <a:spcBef>
                <a:spcPct val="20000"/>
              </a:spcBef>
              <a:tabLst>
                <a:tab pos="8521700" algn="r"/>
              </a:tabLst>
            </a:pP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《自然辩证法概论》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学分， 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秋季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开课）</a:t>
            </a:r>
            <a:endParaRPr lang="en-US" altLang="zh-CN" sz="1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 defTabSz="330200" eaLnBrk="1" hangingPunct="1">
              <a:spcBef>
                <a:spcPct val="20000"/>
              </a:spcBef>
              <a:tabLst>
                <a:tab pos="8521700" algn="r"/>
              </a:tabLst>
            </a:pP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《中国特色社会主义理论与实践研究》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学分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，春季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开课）</a:t>
            </a:r>
          </a:p>
          <a:p>
            <a:pPr algn="l" defTabSz="330200" eaLnBrk="1" hangingPunct="1">
              <a:spcBef>
                <a:spcPct val="20000"/>
              </a:spcBef>
              <a:tabLst>
                <a:tab pos="8521700" algn="r"/>
              </a:tabLst>
            </a:pP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人文系列讲座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 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学分、跨学期开课）</a:t>
            </a:r>
          </a:p>
          <a:p>
            <a:pPr algn="l" defTabSz="330200" eaLnBrk="1" hangingPunct="1">
              <a:spcBef>
                <a:spcPct val="20000"/>
              </a:spcBef>
              <a:tabLst>
                <a:tab pos="8521700" algn="r"/>
              </a:tabLst>
            </a:pP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《中国马克思主义与当代》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1200" b="1" dirty="0">
                <a:solidFill>
                  <a:srgbClr val="FF0000"/>
                </a:solidFill>
              </a:rPr>
              <a:t>（</a:t>
            </a:r>
            <a:r>
              <a:rPr lang="en-US" altLang="zh-CN" sz="1200" dirty="0">
                <a:solidFill>
                  <a:srgbClr val="FF0000"/>
                </a:solidFill>
              </a:rPr>
              <a:t> 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学分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博士必修课、硕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博</a:t>
            </a:r>
            <a:r>
              <a:rPr lang="en-US" altLang="zh-CN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直博生修读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、春季开课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algn="l" defTabSz="330200" eaLnBrk="1" hangingPunct="1">
              <a:spcBef>
                <a:spcPct val="20000"/>
              </a:spcBef>
              <a:tabLst>
                <a:tab pos="8521700" algn="r"/>
              </a:tabLst>
            </a:pP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《硕士学位英语》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（3学分）（秋季、春季开课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en-US" altLang="zh-CN" sz="1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 defTabSz="330200" eaLnBrk="1" hangingPunct="1">
              <a:spcBef>
                <a:spcPct val="20000"/>
              </a:spcBef>
              <a:tabLst>
                <a:tab pos="8521700" algn="r"/>
              </a:tabLst>
            </a:pPr>
            <a:r>
              <a:rPr lang="en-US" altLang="zh-CN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信息检索</a:t>
            </a:r>
            <a:r>
              <a:rPr lang="en-US" altLang="zh-CN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学分，工程硕士必修课，秋季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春季开课</a:t>
            </a:r>
            <a:endParaRPr lang="en-US" altLang="zh-CN" sz="1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defTabSz="330200">
              <a:spcBef>
                <a:spcPct val="20000"/>
              </a:spcBef>
              <a:tabLst>
                <a:tab pos="8521700" algn="r"/>
              </a:tabLst>
            </a:pP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知识产权</a:t>
            </a:r>
            <a:r>
              <a:rPr lang="en-US" altLang="zh-CN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1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学分，工程硕士必修课，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秋季开课）</a:t>
            </a:r>
            <a:endParaRPr lang="en-US" altLang="zh-CN" sz="1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defTabSz="330200">
              <a:spcBef>
                <a:spcPct val="20000"/>
              </a:spcBef>
              <a:tabLst>
                <a:tab pos="8521700" algn="r"/>
              </a:tabLst>
            </a:pPr>
            <a:r>
              <a:rPr lang="en-US" altLang="zh-CN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专业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英语</a:t>
            </a:r>
            <a:r>
              <a:rPr lang="en-US" altLang="zh-CN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学分，</a:t>
            </a:r>
            <a:r>
              <a:rPr lang="zh-CN" altLang="en-US" sz="1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工程硕士必修课</a:t>
            </a:r>
            <a:r>
              <a:rPr lang="zh-CN" altLang="en-US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，春季开课）</a:t>
            </a:r>
            <a:endParaRPr lang="en-US" altLang="zh-CN" sz="1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1949278" y="5096188"/>
            <a:ext cx="1262063" cy="468000"/>
          </a:xfrm>
          <a:prstGeom prst="homePlate">
            <a:avLst>
              <a:gd name="adj" fmla="val 19281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 dirty="0">
              <a:ea typeface="宋体" pitchFamily="2" charset="-122"/>
            </a:endParaRPr>
          </a:p>
        </p:txBody>
      </p:sp>
      <p:sp>
        <p:nvSpPr>
          <p:cNvPr id="11282" name="Text Box 31"/>
          <p:cNvSpPr txBox="1">
            <a:spLocks noChangeArrowheads="1"/>
          </p:cNvSpPr>
          <p:nvPr/>
        </p:nvSpPr>
        <p:spPr bwMode="auto">
          <a:xfrm>
            <a:off x="2103438" y="5168900"/>
            <a:ext cx="982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sz="1600" b="1" dirty="0">
                <a:ea typeface="楷体_GB2312" pitchFamily="49" charset="-122"/>
              </a:rPr>
              <a:t>公共选修</a:t>
            </a:r>
          </a:p>
        </p:txBody>
      </p:sp>
      <p:sp>
        <p:nvSpPr>
          <p:cNvPr id="11283" name="Rectangle 32"/>
          <p:cNvSpPr>
            <a:spLocks noChangeArrowheads="1"/>
          </p:cNvSpPr>
          <p:nvPr/>
        </p:nvSpPr>
        <p:spPr bwMode="auto">
          <a:xfrm>
            <a:off x="3398838" y="5169128"/>
            <a:ext cx="54006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marL="190500" lvl="1" indent="-188913" algn="l" defTabSz="330200" eaLnBrk="1" hangingPunct="1">
              <a:spcBef>
                <a:spcPct val="20000"/>
              </a:spcBef>
              <a:tabLst>
                <a:tab pos="8521700" algn="r"/>
              </a:tabLst>
            </a:pP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含社会科学、人文科学和管理科学类课程等</a:t>
            </a:r>
            <a:endParaRPr lang="zh-CN" altLang="de-DE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84" name="Freeform 33"/>
          <p:cNvSpPr>
            <a:spLocks/>
          </p:cNvSpPr>
          <p:nvPr/>
        </p:nvSpPr>
        <p:spPr bwMode="auto">
          <a:xfrm>
            <a:off x="3167063" y="5085184"/>
            <a:ext cx="5710237" cy="479004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147483647 w 4538"/>
              <a:gd name="T5" fmla="*/ 2147483647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2" name="AutoShape 34"/>
          <p:cNvSpPr>
            <a:spLocks noChangeArrowheads="1"/>
          </p:cNvSpPr>
          <p:nvPr/>
        </p:nvSpPr>
        <p:spPr bwMode="auto">
          <a:xfrm>
            <a:off x="1949278" y="5690394"/>
            <a:ext cx="1262063" cy="468000"/>
          </a:xfrm>
          <a:prstGeom prst="homePlate">
            <a:avLst>
              <a:gd name="adj" fmla="val 19281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1286" name="Text Box 35"/>
          <p:cNvSpPr txBox="1">
            <a:spLocks noChangeArrowheads="1"/>
          </p:cNvSpPr>
          <p:nvPr/>
        </p:nvSpPr>
        <p:spPr bwMode="auto">
          <a:xfrm>
            <a:off x="2103438" y="5876925"/>
            <a:ext cx="982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sz="1600" b="1" dirty="0">
                <a:ea typeface="楷体_GB2312" pitchFamily="49" charset="-122"/>
              </a:rPr>
              <a:t>专业选修</a:t>
            </a:r>
          </a:p>
        </p:txBody>
      </p:sp>
      <p:sp>
        <p:nvSpPr>
          <p:cNvPr id="11287" name="Rectangle 36"/>
          <p:cNvSpPr>
            <a:spLocks noChangeArrowheads="1"/>
          </p:cNvSpPr>
          <p:nvPr/>
        </p:nvSpPr>
        <p:spPr bwMode="auto">
          <a:xfrm>
            <a:off x="3398838" y="5769431"/>
            <a:ext cx="54006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marL="190500" lvl="1" indent="-188913" defTabSz="330200">
              <a:spcBef>
                <a:spcPct val="20000"/>
              </a:spcBef>
              <a:tabLst>
                <a:tab pos="8521700" algn="r"/>
              </a:tabLst>
            </a:pPr>
            <a:r>
              <a:rPr lang="zh-CN" altLang="en-US" sz="1400" b="1" dirty="0" smtClean="0">
                <a:ea typeface="楷体_GB2312" pitchFamily="49" charset="-122"/>
              </a:rPr>
              <a:t>在核心课、普及课 、研讨课、高级强化课与科学前沿讲座中选定</a:t>
            </a:r>
            <a:endParaRPr lang="zh-CN" altLang="de-DE" sz="1400" b="1" dirty="0">
              <a:ea typeface="楷体_GB2312" pitchFamily="49" charset="-122"/>
            </a:endParaRPr>
          </a:p>
        </p:txBody>
      </p:sp>
      <p:sp>
        <p:nvSpPr>
          <p:cNvPr id="11288" name="Freeform 37"/>
          <p:cNvSpPr>
            <a:spLocks/>
          </p:cNvSpPr>
          <p:nvPr/>
        </p:nvSpPr>
        <p:spPr bwMode="auto">
          <a:xfrm>
            <a:off x="3182938" y="5649913"/>
            <a:ext cx="5710237" cy="550405"/>
          </a:xfrm>
          <a:custGeom>
            <a:avLst/>
            <a:gdLst>
              <a:gd name="T0" fmla="*/ 2147483647 w 4538"/>
              <a:gd name="T1" fmla="*/ 0 h 1080"/>
              <a:gd name="T2" fmla="*/ 0 w 4538"/>
              <a:gd name="T3" fmla="*/ 0 h 1080"/>
              <a:gd name="T4" fmla="*/ 2147483647 w 4538"/>
              <a:gd name="T5" fmla="*/ 2147483647 h 1080"/>
              <a:gd name="T6" fmla="*/ 0 w 4538"/>
              <a:gd name="T7" fmla="*/ 2147483647 h 1080"/>
              <a:gd name="T8" fmla="*/ 2147483647 w 4538"/>
              <a:gd name="T9" fmla="*/ 2147483647 h 1080"/>
              <a:gd name="T10" fmla="*/ 2147483647 w 4538"/>
              <a:gd name="T11" fmla="*/ 0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38"/>
              <a:gd name="T19" fmla="*/ 0 h 1080"/>
              <a:gd name="T20" fmla="*/ 4538 w 4538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6" name="AutoShape 38"/>
          <p:cNvSpPr>
            <a:spLocks noChangeArrowheads="1"/>
          </p:cNvSpPr>
          <p:nvPr/>
        </p:nvSpPr>
        <p:spPr bwMode="auto">
          <a:xfrm rot="5400000">
            <a:off x="4787875" y="749833"/>
            <a:ext cx="215900" cy="1655762"/>
          </a:xfrm>
          <a:prstGeom prst="rightArrow">
            <a:avLst>
              <a:gd name="adj1" fmla="val 62204"/>
              <a:gd name="adj2" fmla="val 49750"/>
            </a:avLst>
          </a:prstGeom>
          <a:solidFill>
            <a:srgbClr val="3F3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/>
            <a:endParaRPr lang="zh-CN" altLang="en-US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1216438" y="909638"/>
            <a:ext cx="1992833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总学分要求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732212" y="909638"/>
            <a:ext cx="2117725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楷体_GB2312" pitchFamily="49" charset="-122"/>
              </a:rPr>
              <a:t>集中教学课程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6215063" y="909638"/>
            <a:ext cx="2101353" cy="476250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a typeface="楷体_GB2312" pitchFamily="49" charset="-122"/>
              </a:rPr>
              <a:t>学分分配原则</a:t>
            </a:r>
          </a:p>
        </p:txBody>
      </p:sp>
      <p:pic>
        <p:nvPicPr>
          <p:cNvPr id="29" name="Picture 2" descr="1--科学院徽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6"/>
            <a:ext cx="1187624" cy="10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28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6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5C69C98-1346-42BF-B6C6-96FDA418F8CF}"/>
</file>

<file path=customXml/itemProps2.xml><?xml version="1.0" encoding="utf-8"?>
<ds:datastoreItem xmlns:ds="http://schemas.openxmlformats.org/officeDocument/2006/customXml" ds:itemID="{B03693D1-236C-4F39-87F5-C305BA97E9C0}"/>
</file>

<file path=customXml/itemProps3.xml><?xml version="1.0" encoding="utf-8"?>
<ds:datastoreItem xmlns:ds="http://schemas.openxmlformats.org/officeDocument/2006/customXml" ds:itemID="{DCF56D3F-D90D-48E6-B4A9-19E77F0564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</TotalTime>
  <Words>3907</Words>
  <Application>Microsoft Office PowerPoint</Application>
  <PresentationFormat>全屏显示(4:3)</PresentationFormat>
  <Paragraphs>534</Paragraphs>
  <Slides>37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53" baseType="lpstr">
      <vt:lpstr>Arial Unicode MS</vt:lpstr>
      <vt:lpstr>仿宋</vt:lpstr>
      <vt:lpstr>仿宋_GB2312</vt:lpstr>
      <vt:lpstr>黑体</vt:lpstr>
      <vt:lpstr>华文楷体</vt:lpstr>
      <vt:lpstr>华文隶书</vt:lpstr>
      <vt:lpstr>华文细黑</vt:lpstr>
      <vt:lpstr>楷体</vt:lpstr>
      <vt:lpstr>楷体_GB2312</vt:lpstr>
      <vt:lpstr>隶书</vt:lpstr>
      <vt:lpstr>宋体</vt:lpstr>
      <vt:lpstr>Arial</vt:lpstr>
      <vt:lpstr>Calibri</vt:lpstr>
      <vt:lpstr>Times New Roman</vt:lpstr>
      <vt:lpstr>Wingdings</vt:lpstr>
      <vt:lpstr>Office 主题</vt:lpstr>
      <vt:lpstr>课程学习与选课须知</vt:lpstr>
      <vt:lpstr>PowerPoint 演示文稿</vt:lpstr>
      <vt:lpstr>一、基本情况 </vt:lpstr>
      <vt:lpstr>一、基本情况：2015-2016学年学期结构</vt:lpstr>
      <vt:lpstr> 一、基本情况：研究生课程属性</vt:lpstr>
      <vt:lpstr>一、基本情况：学位课与非学位课</vt:lpstr>
      <vt:lpstr>一、基本情况 </vt:lpstr>
      <vt:lpstr>二、学分要求及课程简介</vt:lpstr>
      <vt:lpstr>二、学分要求及课程简介</vt:lpstr>
      <vt:lpstr>2015-2016学年集中教学研究生课程学习学分要求</vt:lpstr>
      <vt:lpstr>二、学分要求及课程简介 --- 硕士生</vt:lpstr>
      <vt:lpstr>二、学分要求及课程简介 --- 硕博/直博生</vt:lpstr>
      <vt:lpstr>一、基本情况 </vt:lpstr>
      <vt:lpstr>三、选课说明—核心课与普及课</vt:lpstr>
      <vt:lpstr>三、选课说明 --- 研讨课</vt:lpstr>
      <vt:lpstr>三、选课说明 --- 科学前沿讲座</vt:lpstr>
      <vt:lpstr>三、选课说明 --- 公共课</vt:lpstr>
      <vt:lpstr>三、选课说明 ---  必修课开设学期</vt:lpstr>
      <vt:lpstr>三、选课说明 --- 硕士英语（英语A）</vt:lpstr>
      <vt:lpstr>三、选课说明 --- 博士英语（英语B）</vt:lpstr>
      <vt:lpstr>三、选课说明 --- 专业硕士英语（英语C）</vt:lpstr>
      <vt:lpstr>三、选课说明 --- 外选课程</vt:lpstr>
      <vt:lpstr>一、基本情况 </vt:lpstr>
      <vt:lpstr>四、选课及变更程序</vt:lpstr>
      <vt:lpstr>四、选课及变更程序</vt:lpstr>
      <vt:lpstr>一、基本情况 </vt:lpstr>
      <vt:lpstr>五、缓考、补考和重修</vt:lpstr>
      <vt:lpstr>一、基本情况 </vt:lpstr>
      <vt:lpstr>六、成绩管理</vt:lpstr>
      <vt:lpstr>一、基本情况 </vt:lpstr>
      <vt:lpstr>七、跨学科课程兼修计划（Program-10） </vt:lpstr>
      <vt:lpstr>一、基本情况 </vt:lpstr>
      <vt:lpstr>八、主要时间节点</vt:lpstr>
      <vt:lpstr>一、基本情况 </vt:lpstr>
      <vt:lpstr>九、信息发布与咨询</vt:lpstr>
      <vt:lpstr>教务部特别提醒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课程学习与选课须知</dc:title>
  <dc:creator>abby</dc:creator>
  <cp:lastModifiedBy>unknown</cp:lastModifiedBy>
  <cp:revision>165</cp:revision>
  <cp:lastPrinted>2015-09-10T14:25:38Z</cp:lastPrinted>
  <dcterms:created xsi:type="dcterms:W3CDTF">2014-08-25T00:30:03Z</dcterms:created>
  <dcterms:modified xsi:type="dcterms:W3CDTF">2015-09-10T14:26:54Z</dcterms:modified>
</cp:coreProperties>
</file>